
<file path=[Content_Types].xml><?xml version="1.0" encoding="utf-8"?>
<Types xmlns="http://schemas.openxmlformats.org/package/2006/content-types">
  <Default Extension="wmf" ContentType="image/x-wmf"/>
  <Default Extension="png" ContentType="image/pn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49.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37.xml" ContentType="application/vnd.openxmlformats-officedocument.presentationml.notesSlide+xml"/>
  <Override PartName="/ppt/notesSlides/notesSlide50.xml" ContentType="application/vnd.openxmlformats-officedocument.presentationml.notesSlide+xml"/>
  <Override PartName="/ppt/notesSlides/notesSlide36.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7.xml" ContentType="application/vnd.openxmlformats-officedocument.presentationml.notesSlide+xml"/>
  <Override PartName="/ppt/notesSlides/notesSlide24.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32.xml" ContentType="application/vnd.openxmlformats-officedocument.presentationml.notesSlide+xml"/>
  <Override PartName="/ppt/notesSlides/notesSlide18.xml" ContentType="application/vnd.openxmlformats-officedocument.presentationml.notesSlide+xml"/>
  <Override PartName="/ppt/notesSlides/notesSlide13.xml" ContentType="application/vnd.openxmlformats-officedocument.presentationml.notesSlide+xml"/>
  <Override PartName="/ppt/notesSlides/notesSlide51.xml" ContentType="application/vnd.openxmlformats-officedocument.presentationml.notesSlide+xml"/>
  <Override PartName="/ppt/notesSlides/notesSlide40.xml" ContentType="application/vnd.openxmlformats-officedocument.presentationml.notesSlide+xml"/>
  <Override PartName="/ppt/notesSlides/notesSlide11.xml" ContentType="application/vnd.openxmlformats-officedocument.presentationml.notesSlide+xml"/>
  <Override PartName="/ppt/notesSlides/notesSlide31.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notesSlides/notesSlide25.xml" ContentType="application/vnd.openxmlformats-officedocument.presentationml.notesSlide+xml"/>
  <Override PartName="/ppt/slides/slide52.xml" ContentType="application/vnd.openxmlformats-officedocument.presentationml.slide+xml"/>
  <Override PartName="/ppt/slides/slide50.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notesSlides/notesSlide9.xml" ContentType="application/vnd.openxmlformats-officedocument.presentationml.notesSlide+xml"/>
  <Override PartName="/ppt/slides/slide43.xml" ContentType="application/vnd.openxmlformats-officedocument.presentationml.slide+xml"/>
  <Override PartName="/ppt/slides/slide37.xml" ContentType="application/vnd.openxmlformats-officedocument.presentationml.slide+xml"/>
  <Override PartName="/ppt/notesSlides/notesSlide46.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s/slide36.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notesSlides/notesSlide16.xml" ContentType="application/vnd.openxmlformats-officedocument.presentationml.notesSlide+xml"/>
  <Override PartName="/ppt/slides/slide29.xml" ContentType="application/vnd.openxmlformats-officedocument.presentationml.slide+xml"/>
  <Override PartName="/ppt/slides/slide25.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notesSlides/notesSlide3.xml" ContentType="application/vnd.openxmlformats-officedocument.presentationml.notesSlide+xml"/>
  <Override PartName="/ppt/slides/slide18.xml" ContentType="application/vnd.openxmlformats-officedocument.presentationml.slide+xml"/>
  <Override PartName="/ppt/notesSlides/notesSlide19.xml" ContentType="application/vnd.openxmlformats-officedocument.presentationml.notesSlide+xml"/>
  <Override PartName="/ppt/slides/slide17.xml" ContentType="application/vnd.openxmlformats-officedocument.presentationml.slide+xml"/>
  <Override PartName="/ppt/slides/slide42.xml" ContentType="application/vnd.openxmlformats-officedocument.presentationml.slide+xml"/>
  <Override PartName="/ppt/slides/slide13.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notesSlides/notesSlide35.xml" ContentType="application/vnd.openxmlformats-officedocument.presentationml.notesSlide+xml"/>
  <Override PartName="/ppt/slides/slide7.xml" ContentType="application/vnd.openxmlformats-officedocument.presentationml.slide+xml"/>
  <Override PartName="/ppt/slides/slide21.xml" ContentType="application/vnd.openxmlformats-officedocument.presentationml.slide+xml"/>
  <Override PartName="/ppt/slides/slide44.xml" ContentType="application/vnd.openxmlformats-officedocument.presentationml.slide+xml"/>
  <Override PartName="/ppt/slides/slide6.xml" ContentType="application/vnd.openxmlformats-officedocument.presentationml.slide+xml"/>
  <Override PartName="/ppt/notesSlides/notesSlide15.xml" ContentType="application/vnd.openxmlformats-officedocument.presentationml.notesSlide+xml"/>
  <Override PartName="/ppt/slides/slide33.xml" ContentType="application/vnd.openxmlformats-officedocument.presentationml.slide+xml"/>
  <Override PartName="/ppt/slides/slide8.xml" ContentType="application/vnd.openxmlformats-officedocument.presentationml.slide+xml"/>
  <Override PartName="/ppt/slideLayouts/slideLayout9.xml" ContentType="application/vnd.openxmlformats-officedocument.presentationml.slideLayout+xml"/>
  <Override PartName="/ppt/slides/slide35.xml" ContentType="application/vnd.openxmlformats-officedocument.presentationml.slide+xml"/>
  <Override PartName="/ppt/slides/slide1.xml" ContentType="application/vnd.openxmlformats-officedocument.presentationml.slide+xml"/>
  <Override PartName="/ppt/notesSlides/notesSlide48.xml" ContentType="application/vnd.openxmlformats-officedocument.presentationml.notesSlide+xml"/>
  <Override PartName="/ppt/notesSlides/notesSlide41.xml" ContentType="application/vnd.openxmlformats-officedocument.presentationml.notesSlide+xml"/>
  <Override PartName="/ppt/notesSlides/notesSlide14.xml" ContentType="application/vnd.openxmlformats-officedocument.presentationml.notesSlide+xml"/>
  <Override PartName="/ppt/slides/slide26.xml" ContentType="application/vnd.openxmlformats-officedocument.presentationml.slide+xml"/>
  <Override PartName="/ppt/notesSlides/notesSlide39.xml" ContentType="application/vnd.openxmlformats-officedocument.presentationml.notesSlide+xml"/>
  <Override PartName="/ppt/slideLayouts/slideLayout8.xml" ContentType="application/vnd.openxmlformats-officedocument.presentationml.slideLayout+xml"/>
  <Override PartName="/ppt/slides/slide48.xml" ContentType="application/vnd.openxmlformats-officedocument.presentationml.slide+xml"/>
  <Override PartName="/ppt/slides/slide4.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s/slide9.xml" ContentType="application/vnd.openxmlformats-officedocument.presentationml.slide+xml"/>
  <Override PartName="/ppt/notesSlides/notesSlide47.xml" ContentType="application/vnd.openxmlformats-officedocument.presentationml.notesSlide+xml"/>
  <Override PartName="/ppt/slideLayouts/slideLayout2.xml" ContentType="application/vnd.openxmlformats-officedocument.presentationml.slideLayout+xml"/>
  <Override PartName="/ppt/notesSlides/notesSlide38.xml" ContentType="application/vnd.openxmlformats-officedocument.presentationml.notesSlide+xml"/>
  <Override PartName="/ppt/slides/slide5.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15.xml" ContentType="application/vnd.openxmlformats-officedocument.presentationml.slide+xml"/>
  <Override PartName="/ppt/notesSlides/notesSlide43.xml" ContentType="application/vnd.openxmlformats-officedocument.presentationml.notesSlide+xml"/>
  <Override PartName="/ppt/notesMasters/notesMaster1.xml" ContentType="application/vnd.openxmlformats-officedocument.presentationml.notesMaster+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s/slide14.xml" ContentType="application/vnd.openxmlformats-officedocument.presentationml.slide+xml"/>
  <Override PartName="/ppt/slides/slide40.xml" ContentType="application/vnd.openxmlformats-officedocument.presentationml.slide+xml"/>
  <Override PartName="/ppt/slideMasters/slideMaster1.xml" ContentType="application/vnd.openxmlformats-officedocument.presentationml.slideMaster+xml"/>
  <Override PartName="/ppt/notesSlides/notesSlide23.xml" ContentType="application/vnd.openxmlformats-officedocument.presentationml.notesSlide+xml"/>
  <Override PartName="/ppt/theme/theme2.xml" ContentType="application/vnd.openxmlformats-officedocument.theme+xml"/>
  <Override PartName="/ppt/slides/slide24.xml" ContentType="application/vnd.openxmlformats-officedocument.presentationml.slide+xml"/>
  <Override PartName="/ppt/notesSlides/notesSlide17.xml" ContentType="application/vnd.openxmlformats-officedocument.presentationml.notesSlide+xml"/>
  <Override PartName="/ppt/slideLayouts/slideLayout11.xml" ContentType="application/vnd.openxmlformats-officedocument.presentationml.slideLayout+xml"/>
  <Override PartName="/ppt/tableStyles.xml" ContentType="application/vnd.openxmlformats-officedocument.presentationml.tableStyles+xml"/>
  <Override PartName="/ppt/slides/slide53.xml" ContentType="application/vnd.openxmlformats-officedocument.presentationml.slide+xml"/>
  <Override PartName="/ppt/theme/theme1.xml" ContentType="application/vnd.openxmlformats-officedocument.theme+xml"/>
  <Override PartName="/ppt/slides/slide28.xml" ContentType="application/vnd.openxmlformats-officedocument.presentationml.slide+xml"/>
  <Override PartName="/ppt/slideLayouts/slideLayout1.xml" ContentType="application/vnd.openxmlformats-officedocument.presentationml.slideLayout+xml"/>
  <Override PartName="/ppt/slides/slide4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viewProps.xml" ContentType="application/vnd.openxmlformats-officedocument.presentationml.viewProps+xml"/>
  <Override PartName="/ppt/slides/slide49.xml" ContentType="application/vnd.openxmlformats-officedocument.presentationml.slide+xml"/>
  <Override PartName="/ppt/presProps.xml" ContentType="application/vnd.openxmlformats-officedocument.presentationml.presProps+xml"/>
  <Override PartName="/ppt/slideLayouts/slideLayout6.xml" ContentType="application/vnd.openxmlformats-officedocument.presentationml.slideLayout+xml"/>
  <Override PartName="/ppt/slides/slide38.xml" ContentType="application/vnd.openxmlformats-officedocument.presentationml.slide+xml"/>
  <Override PartName="/ppt/notesSlides/notesSlide42.xml" ContentType="application/vnd.openxmlformats-officedocument.presentationml.notesSlide+xml"/>
  <Override PartName="/ppt/notesSlides/notesSlide12.xml" ContentType="application/vnd.openxmlformats-officedocument.presentationml.notesSlide+xml"/>
  <Override PartName="/ppt/slides/slide34.xml" ContentType="application/vnd.openxmlformats-officedocument.presentationml.slide+xml"/>
  <Override PartName="/ppt/notesSlides/notesSlide22.xml" ContentType="application/vnd.openxmlformats-officedocument.presentationml.notesSlide+xml"/>
  <Override PartName="/ppt/slideLayouts/slideLayout5.xml" ContentType="application/vnd.openxmlformats-officedocument.presentationml.slideLayout+xml"/>
  <Override PartName="/ppt/presentation.xml" ContentType="application/vnd.openxmlformats-officedocument.presentationml.presentation.main+xml"/>
  <Override PartName="/docProps/core.xml" ContentType="application/vnd.openxmlformats-package.core-properties+xml"/>
  <Override PartName="/docProps/app.xml" ContentType="application/vnd.openxmlformats-officedocument.extended-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p:sldMasterIdLst>
    <p:sldMasterId id="2147483648" r:id="rId1"/>
  </p:sldMasterIdLst>
  <p:notesMasterIdLst>
    <p:notesMasterId r:id="rId57"/>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Lst>
  <p:sldSz cx="12192000" cy="6858000"/>
  <p:notesSz cx="6858000" cy="9144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378" y="90"/>
      </p:cViewPr>
      <p:guideLst>
        <p:guide pos="3840"/>
        <p:guide pos="2160" orient="horz"/>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notesMaster" Target="notesMasters/notesMaster1.xml"/><Relationship Id="rId58" Type="http://schemas.openxmlformats.org/officeDocument/2006/relationships/presProps" Target="presProps.xml" /><Relationship Id="rId59" Type="http://schemas.openxmlformats.org/officeDocument/2006/relationships/tableStyles" Target="tableStyles.xml" /><Relationship Id="rId60"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1034645311"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1186622142" name="Date Placehold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3632E96E-41F7-40C5-8419-297958CC00FA}" type="datetimeFigureOut">
              <a:rPr lang="en-US"/>
              <a:t>10/30/2013</a:t>
            </a:fld>
            <a:endParaRPr lang="en-US"/>
          </a:p>
        </p:txBody>
      </p:sp>
      <p:sp>
        <p:nvSpPr>
          <p:cNvPr id="1128657864" name="Slide Image Placeholder 3"/>
          <p:cNvSpPr>
            <a:spLocks noChangeAspect="1" noGrp="1" noRo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en-US"/>
          </a:p>
        </p:txBody>
      </p:sp>
      <p:sp>
        <p:nvSpPr>
          <p:cNvPr id="402254353" name="Notes Placehold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312883578"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1102730386" name="Slide Number Placehold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2E6999B8-B6B4-4561-A3CD-BBCDAB9FC9D9}"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14174330" name="Slide Image Placeholder 1"/>
          <p:cNvSpPr>
            <a:spLocks noChangeAspect="1" noGrp="1" noRot="1"/>
          </p:cNvSpPr>
          <p:nvPr>
            <p:ph type="sldImg"/>
          </p:nvPr>
        </p:nvSpPr>
        <p:spPr bwMode="auto">
          <a:xfrm>
            <a:off x="685800" y="1143000"/>
            <a:ext cx="5486400" cy="3086100"/>
          </a:xfrm>
        </p:spPr>
      </p:sp>
      <p:sp>
        <p:nvSpPr>
          <p:cNvPr id="61272568" name="Notes Placeholder 2"/>
          <p:cNvSpPr>
            <a:spLocks noGrp="1"/>
          </p:cNvSpPr>
          <p:nvPr>
            <p:ph type="body" idx="1"/>
          </p:nvPr>
        </p:nvSpPr>
        <p:spPr bwMode="auto"/>
        <p:txBody>
          <a:bodyPr/>
          <a:lstStyle/>
          <a:p>
            <a:pPr>
              <a:defRPr/>
            </a:pPr>
            <a:endParaRPr lang="en-US">
              <a:latin typeface="Arial"/>
              <a:cs typeface="Arial"/>
            </a:endParaRPr>
          </a:p>
        </p:txBody>
      </p:sp>
      <p:sp>
        <p:nvSpPr>
          <p:cNvPr id="1804765599" name="Slide Number Placeholder 3"/>
          <p:cNvSpPr>
            <a:spLocks noGrp="1"/>
          </p:cNvSpPr>
          <p:nvPr>
            <p:ph type="sldNum" sz="quarter" idx="10"/>
          </p:nvPr>
        </p:nvSpPr>
        <p:spPr bwMode="auto"/>
        <p:txBody>
          <a:bodyPr/>
          <a:lstStyle/>
          <a:p>
            <a:pPr>
              <a:defRPr/>
            </a:pPr>
            <a:fld id="{2E6999B8-B6B4-4561-A3CD-BBCDAB9FC9D9}" type="slidenum">
              <a:rPr lang="en-US"/>
              <a:t>1</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10DCE0F-81AA-7F2A-AA9B-2EF7CC47441F}" type="slidenum">
              <a:rPr/>
              <a:t/>
            </a:fld>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9B6F1AB-69DC-BDFD-EA87-C9C2CC5C1C2A}" type="slidenum">
              <a:rPr/>
              <a:t/>
            </a:fld>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F6FBC4D-D36F-CAFC-AE5A-7981A3E3BA40}" type="slidenum">
              <a:rPr/>
              <a:t/>
            </a:fld>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CE2BD87-A5AE-4BC3-36E3-FD6FD4DC8048}" type="slidenum">
              <a:rPr/>
              <a:t/>
            </a:fld>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46AD90E-FAA9-C5DB-3636-BCE723EEFD7B}" type="slidenum">
              <a:rPr/>
              <a:t/>
            </a:fld>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A438B85-868A-90FC-FBA4-D8F584546E12}" type="slidenum">
              <a:rPr/>
              <a:t/>
            </a:fld>
            <a:endParaRPr/>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2735911-0573-EE26-20B5-6765D5F61055}" type="slidenum">
              <a:rPr/>
              <a:t/>
            </a:fld>
            <a:endParaRPr/>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87E67DB-467F-C542-C0A8-4D6599911BE1}" type="slidenum">
              <a:rPr/>
              <a:t/>
            </a:fld>
            <a:endParaRPr/>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856F7C7-58E0-C0CC-6F5B-C3B231EA1968}" type="slidenum">
              <a:rPr/>
              <a:t/>
            </a:fld>
            <a:endParaRPr/>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1EEB709-C58C-52F9-F2FF-F9199F3615D9}" type="slidenum">
              <a:rPr/>
              <a:t/>
            </a:fld>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67038180" name="Slide Image Placeholder 1"/>
          <p:cNvSpPr>
            <a:spLocks noChangeAspect="1" noGrp="1" noRot="1"/>
          </p:cNvSpPr>
          <p:nvPr>
            <p:ph type="sldImg"/>
          </p:nvPr>
        </p:nvSpPr>
        <p:spPr bwMode="auto"/>
      </p:sp>
      <p:sp>
        <p:nvSpPr>
          <p:cNvPr id="201148279" name="Notes Placeholder 2"/>
          <p:cNvSpPr>
            <a:spLocks noGrp="1"/>
          </p:cNvSpPr>
          <p:nvPr>
            <p:ph type="body" idx="1"/>
          </p:nvPr>
        </p:nvSpPr>
        <p:spPr bwMode="auto"/>
        <p:txBody>
          <a:bodyPr/>
          <a:lstStyle/>
          <a:p>
            <a:pPr>
              <a:defRPr/>
            </a:pPr>
            <a:endParaRPr/>
          </a:p>
        </p:txBody>
      </p:sp>
      <p:sp>
        <p:nvSpPr>
          <p:cNvPr id="1805509357" name="Slide Number Placeholder 3"/>
          <p:cNvSpPr>
            <a:spLocks noGrp="1"/>
          </p:cNvSpPr>
          <p:nvPr>
            <p:ph type="sldNum" sz="quarter" idx="10"/>
          </p:nvPr>
        </p:nvSpPr>
        <p:spPr bwMode="auto"/>
        <p:txBody>
          <a:bodyPr/>
          <a:lstStyle/>
          <a:p>
            <a:pPr>
              <a:defRPr/>
            </a:pPr>
            <a:fld id="{4B9F5A3A-D36D-2217-DABF-FFEE89463BB4}" type="slidenum">
              <a:rPr/>
              <a:t/>
            </a:fld>
            <a:endParaRPr/>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736BDB3-7CDD-F7C5-E3E1-796F94B446E2}" type="slidenum">
              <a:rPr/>
              <a:t/>
            </a:fld>
            <a:endParaRPr/>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2F2CA84-F117-1C0C-8785-0A9125E2C43B}" type="slidenum">
              <a:rPr/>
              <a:t/>
            </a:fld>
            <a:endParaRPr/>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78E1F86-27E2-ACA5-F9E4-02B372A475F3}" type="slidenum">
              <a:rPr/>
              <a:t/>
            </a:fld>
            <a:endParaRPr/>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EC23E91-E932-96AE-DB0B-6FD84B9EDC8E}" type="slidenum">
              <a:rPr/>
              <a:t/>
            </a:fld>
            <a:endParaRPr/>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34B8FFA-8ED6-0D61-36D7-ED76EA7BDFFB}" type="slidenum">
              <a:rPr/>
              <a:t/>
            </a:fld>
            <a:endParaRPr/>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A5C7469-5ADC-8C5A-932D-56EB562E825A}" type="slidenum">
              <a:rPr/>
              <a:t/>
            </a:fld>
            <a:endParaRPr/>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2099685-FA2E-1F65-E9A7-D6A10B3E8B75}" type="slidenum">
              <a:rPr/>
              <a:t/>
            </a:fld>
            <a:endParaRPr/>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4AB8CD2-DBA6-BCBF-64E5-B57C142407FB}" type="slidenum">
              <a:rPr/>
              <a:t/>
            </a:fld>
            <a:endParaRPr/>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391FBCE-428D-65CD-BB97-729E996BE438}" type="slidenum">
              <a:rPr/>
              <a:t/>
            </a:fld>
            <a:endParaRPr/>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8E4CD51-23A0-1DF0-D6CF-8AAB0CEE6980}" type="slidenum">
              <a:rPr/>
              <a:t/>
            </a:fld>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4297233" name="Slide Image Placeholder 1"/>
          <p:cNvSpPr>
            <a:spLocks noChangeAspect="1" noGrp="1" noRot="1"/>
          </p:cNvSpPr>
          <p:nvPr>
            <p:ph type="sldImg"/>
          </p:nvPr>
        </p:nvSpPr>
        <p:spPr bwMode="auto"/>
      </p:sp>
      <p:sp>
        <p:nvSpPr>
          <p:cNvPr id="94698702" name="Notes Placeholder 2"/>
          <p:cNvSpPr>
            <a:spLocks noGrp="1"/>
          </p:cNvSpPr>
          <p:nvPr>
            <p:ph type="body" idx="1"/>
          </p:nvPr>
        </p:nvSpPr>
        <p:spPr bwMode="auto"/>
        <p:txBody>
          <a:bodyPr/>
          <a:lstStyle/>
          <a:p>
            <a:pPr>
              <a:defRPr/>
            </a:pPr>
            <a:endParaRPr/>
          </a:p>
        </p:txBody>
      </p:sp>
      <p:sp>
        <p:nvSpPr>
          <p:cNvPr id="202095741" name="Slide Number Placeholder 3"/>
          <p:cNvSpPr>
            <a:spLocks noGrp="1"/>
          </p:cNvSpPr>
          <p:nvPr>
            <p:ph type="sldNum" sz="quarter" idx="10"/>
          </p:nvPr>
        </p:nvSpPr>
        <p:spPr bwMode="auto"/>
        <p:txBody>
          <a:bodyPr/>
          <a:lstStyle/>
          <a:p>
            <a:pPr>
              <a:defRPr/>
            </a:pPr>
            <a:fld id="{DDCB8646-956A-BE1D-BEFA-34C212F1F78F}" type="slidenum">
              <a:rPr/>
              <a:t/>
            </a:fld>
            <a:endParaRPr/>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3D206E2-8311-EC14-C4A2-EF83B02B3D7C}" type="slidenum">
              <a:rPr/>
              <a:t/>
            </a:fld>
            <a:endParaRPr/>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C1716C3-C400-C9B5-83E9-921CB3BB8BCC}" type="slidenum">
              <a:rPr/>
              <a:t/>
            </a:fld>
            <a:endParaRPr/>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7479B44-E517-F2A2-F000-D5F2FBAFFD11}" type="slidenum">
              <a:rPr/>
              <a:t/>
            </a:fld>
            <a:endParaRPr/>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B859B33-883D-3259-E057-4BE749462837}" type="slidenum">
              <a:rPr/>
              <a:t/>
            </a:fld>
            <a:endParaRPr/>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EF48A88-1A87-AD64-AD62-5275CDEB303A}" type="slidenum">
              <a:rPr/>
              <a:t/>
            </a:fld>
            <a:endParaRPr/>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21C1D45-14D4-F177-F909-02B5B117AE73}" type="slidenum">
              <a:rPr/>
              <a:t/>
            </a:fld>
            <a:endParaRPr/>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F645BA3-8734-C89F-DA8A-DD483264E964}" type="slidenum">
              <a:rPr/>
              <a:t/>
            </a:fld>
            <a:endParaRPr/>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777BCFB-2BA9-BF39-2FF1-E880CCC3D537}" type="slidenum">
              <a:rPr/>
              <a:t/>
            </a:fld>
            <a:endParaRPr/>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725A5F8-23D0-F48F-76B6-FD0BEDF572C6}" type="slidenum">
              <a:rPr/>
              <a:t/>
            </a:fld>
            <a:endParaRPr/>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7B86428-FC9E-2967-D3E0-D84A02138C15}" type="slidenum">
              <a:rPr/>
              <a:t/>
            </a:fld>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91209425" name="Slide Image Placeholder 1"/>
          <p:cNvSpPr>
            <a:spLocks noChangeAspect="1" noGrp="1" noRot="1"/>
          </p:cNvSpPr>
          <p:nvPr>
            <p:ph type="sldImg"/>
          </p:nvPr>
        </p:nvSpPr>
        <p:spPr bwMode="auto"/>
      </p:sp>
      <p:sp>
        <p:nvSpPr>
          <p:cNvPr id="335637199" name="Notes Placeholder 2"/>
          <p:cNvSpPr>
            <a:spLocks noGrp="1"/>
          </p:cNvSpPr>
          <p:nvPr>
            <p:ph type="body" idx="1"/>
          </p:nvPr>
        </p:nvSpPr>
        <p:spPr bwMode="auto"/>
        <p:txBody>
          <a:bodyPr/>
          <a:lstStyle/>
          <a:p>
            <a:pPr>
              <a:defRPr/>
            </a:pPr>
            <a:endParaRPr/>
          </a:p>
        </p:txBody>
      </p:sp>
      <p:sp>
        <p:nvSpPr>
          <p:cNvPr id="426082328" name="Slide Number Placeholder 3"/>
          <p:cNvSpPr>
            <a:spLocks noGrp="1"/>
          </p:cNvSpPr>
          <p:nvPr>
            <p:ph type="sldNum" sz="quarter" idx="10"/>
          </p:nvPr>
        </p:nvSpPr>
        <p:spPr bwMode="auto"/>
        <p:txBody>
          <a:bodyPr/>
          <a:lstStyle/>
          <a:p>
            <a:pPr>
              <a:defRPr/>
            </a:pPr>
            <a:fld id="{5BFB3457-A4B3-7DA2-4E39-72F65808DBCD}" type="slidenum">
              <a:rPr/>
              <a:t/>
            </a:fld>
            <a:endParaRPr/>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4344874-ACEA-9ED9-8E44-619F1264DE9C}" type="slidenum">
              <a:rPr/>
              <a:t/>
            </a:fld>
            <a:endParaRPr/>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1CB3831-4F4D-B0E6-52CA-A6CE4DC25B67}" type="slidenum">
              <a:rPr/>
              <a:t/>
            </a:fld>
            <a:endParaRPr/>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1DE032A-AF9C-FE6D-17C3-08854F9D4347}" type="slidenum">
              <a:rPr/>
              <a:t/>
            </a:fld>
            <a:endParaRPr/>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C660677-14F2-9826-6B50-7515F9F1C9F3}" type="slidenum">
              <a:rPr/>
              <a:t/>
            </a:fld>
            <a:endParaRPr/>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EB4DD8A-E268-03D8-CD19-892A5D997F79}" type="slidenum">
              <a:rPr/>
              <a:t/>
            </a:fld>
            <a:endParaRPr/>
          </a:p>
        </p:txBody>
      </p:sp>
    </p:spTree>
  </p:cSld>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1AEE0F4-E091-B18B-3065-A9DD8D9643E3}" type="slidenum">
              <a:rPr/>
              <a:t/>
            </a:fld>
            <a:endParaRPr/>
          </a:p>
        </p:txBody>
      </p:sp>
    </p:spTree>
  </p:cSld>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65E9DEC-E919-76FC-3585-927BA1ADC676}" type="slidenum">
              <a:rPr/>
              <a:t/>
            </a:fld>
            <a:endParaRPr/>
          </a:p>
        </p:txBody>
      </p:sp>
    </p:spTree>
  </p:cSld>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2843400-C5EF-0021-D90D-E42542654885}" type="slidenum">
              <a:rPr/>
              <a:t/>
            </a:fld>
            <a:endParaRPr/>
          </a:p>
        </p:txBody>
      </p:sp>
    </p:spTree>
  </p:cSld>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5D646A6-FA9B-9FF7-11C9-8B7C20755631}" type="slidenum">
              <a:rPr/>
              <a:t/>
            </a:fld>
            <a:endParaRPr/>
          </a:p>
        </p:txBody>
      </p:sp>
    </p:spTree>
  </p:cSld>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716191F-9A0F-D78E-22B1-ECF936505283}" type="slidenum">
              <a:rPr/>
              <a:t/>
            </a:fld>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01701188" name="Slide Image Placeholder 1"/>
          <p:cNvSpPr>
            <a:spLocks noChangeAspect="1" noGrp="1" noRot="1"/>
          </p:cNvSpPr>
          <p:nvPr>
            <p:ph type="sldImg"/>
          </p:nvPr>
        </p:nvSpPr>
        <p:spPr bwMode="auto"/>
      </p:sp>
      <p:sp>
        <p:nvSpPr>
          <p:cNvPr id="914629144" name="Notes Placeholder 2"/>
          <p:cNvSpPr>
            <a:spLocks noGrp="1"/>
          </p:cNvSpPr>
          <p:nvPr>
            <p:ph type="body" idx="1"/>
          </p:nvPr>
        </p:nvSpPr>
        <p:spPr bwMode="auto"/>
        <p:txBody>
          <a:bodyPr/>
          <a:lstStyle/>
          <a:p>
            <a:pPr>
              <a:defRPr/>
            </a:pPr>
            <a:endParaRPr/>
          </a:p>
        </p:txBody>
      </p:sp>
      <p:sp>
        <p:nvSpPr>
          <p:cNvPr id="1953790254" name="Slide Number Placeholder 3"/>
          <p:cNvSpPr>
            <a:spLocks noGrp="1"/>
          </p:cNvSpPr>
          <p:nvPr>
            <p:ph type="sldNum" sz="quarter" idx="10"/>
          </p:nvPr>
        </p:nvSpPr>
        <p:spPr bwMode="auto"/>
        <p:txBody>
          <a:bodyPr/>
          <a:lstStyle/>
          <a:p>
            <a:pPr>
              <a:defRPr/>
            </a:pPr>
            <a:fld id="{C78D76E2-4ED6-2BD5-9D62-BB6010F56181}" type="slidenum">
              <a:rPr/>
              <a:t/>
            </a:fld>
            <a:endParaRPr/>
          </a:p>
        </p:txBody>
      </p:sp>
    </p:spTree>
  </p:cSld>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4F454A1-4B20-D875-DAB3-EB17CE74EC0D}" type="slidenum">
              <a:rPr/>
              <a:t/>
            </a:fld>
            <a:endParaRPr/>
          </a:p>
        </p:txBody>
      </p:sp>
    </p:spTree>
  </p:cSld>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44EA16C-2255-B3DF-1B62-D3625F6EFECE}" type="slidenum">
              <a:rPr/>
              <a:t/>
            </a:fld>
            <a:endParaRPr/>
          </a:p>
        </p:txBody>
      </p:sp>
    </p:spTree>
  </p:cSld>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2BB4000-007A-C83C-7135-8AC0E0D416A1}" type="slidenum">
              <a:rPr/>
              <a:t/>
            </a:fld>
            <a:endParaRPr/>
          </a:p>
        </p:txBody>
      </p:sp>
    </p:spTree>
  </p:cSld>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73F9FA2-6F2D-6C6A-3E1D-0FA3630F91EA}" type="slidenum">
              <a:rPr/>
              <a:t/>
            </a:fld>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48564666" name="Slide Image Placeholder 1"/>
          <p:cNvSpPr>
            <a:spLocks noChangeAspect="1" noGrp="1" noRot="1"/>
          </p:cNvSpPr>
          <p:nvPr>
            <p:ph type="sldImg"/>
          </p:nvPr>
        </p:nvSpPr>
        <p:spPr bwMode="auto"/>
      </p:sp>
      <p:sp>
        <p:nvSpPr>
          <p:cNvPr id="358007182" name="Notes Placeholder 2"/>
          <p:cNvSpPr>
            <a:spLocks noGrp="1"/>
          </p:cNvSpPr>
          <p:nvPr>
            <p:ph type="body" idx="1"/>
          </p:nvPr>
        </p:nvSpPr>
        <p:spPr bwMode="auto"/>
        <p:txBody>
          <a:bodyPr/>
          <a:lstStyle/>
          <a:p>
            <a:pPr>
              <a:defRPr/>
            </a:pPr>
            <a:endParaRPr/>
          </a:p>
        </p:txBody>
      </p:sp>
      <p:sp>
        <p:nvSpPr>
          <p:cNvPr id="253565860" name="Slide Number Placeholder 3"/>
          <p:cNvSpPr>
            <a:spLocks noGrp="1"/>
          </p:cNvSpPr>
          <p:nvPr>
            <p:ph type="sldNum" sz="quarter" idx="10"/>
          </p:nvPr>
        </p:nvSpPr>
        <p:spPr bwMode="auto"/>
        <p:txBody>
          <a:bodyPr/>
          <a:lstStyle/>
          <a:p>
            <a:pPr>
              <a:defRPr/>
            </a:pPr>
            <a:fld id="{BBA8F4A3-58FA-EFDA-6806-410EA2C7E46F}" type="slidenum">
              <a:rPr/>
              <a:t/>
            </a:fld>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E97C674-5FA6-AA00-6F54-717FEB11CAB2}" type="slidenum">
              <a:rPr/>
              <a:t/>
            </a:fld>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C9BD5AE-A5E0-7787-451B-7CE3A6996775}" type="slidenum">
              <a:rPr/>
              <a:t/>
            </a:fld>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8221D6F-F85A-4C15-2A3E-8B39BDDF9C67}" type="slidenum">
              <a:rPr/>
              <a:t/>
            </a:fld>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 userDrawn="1">
  <p:cSld name="Title Slide">
    <p:spTree>
      <p:nvGrpSpPr>
        <p:cNvPr id="1" name=""/>
        <p:cNvGrpSpPr/>
        <p:nvPr/>
      </p:nvGrpSpPr>
      <p:grpSpPr bwMode="auto">
        <a:xfrm>
          <a:off x="0" y="0"/>
          <a:ext cx="0" cy="0"/>
          <a:chOff x="0" y="0"/>
          <a:chExt cx="0" cy="0"/>
        </a:xfrm>
      </p:grpSpPr>
      <p:sp>
        <p:nvSpPr>
          <p:cNvPr id="992829777"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endParaRPr lang="en-US"/>
          </a:p>
        </p:txBody>
      </p:sp>
      <p:sp>
        <p:nvSpPr>
          <p:cNvPr id="805091217"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en-US"/>
          </a:p>
        </p:txBody>
      </p:sp>
      <p:sp>
        <p:nvSpPr>
          <p:cNvPr id="2021648101" name="Date Placeholder 3"/>
          <p:cNvSpPr>
            <a:spLocks noGrp="1"/>
          </p:cNvSpPr>
          <p:nvPr>
            <p:ph type="dt" sz="half" idx="10"/>
          </p:nvPr>
        </p:nvSpPr>
        <p:spPr bwMode="auto"/>
        <p:txBody>
          <a:bodyPr/>
          <a:lstStyle/>
          <a:p>
            <a:pPr>
              <a:defRPr/>
            </a:pPr>
            <a:fld id="{BCC18F51-09EC-435C-A3BA-64A766E099C0}" type="datetimeFigureOut">
              <a:rPr lang="en-US"/>
              <a:t>30.10.2013</a:t>
            </a:fld>
            <a:endParaRPr lang="en-US"/>
          </a:p>
        </p:txBody>
      </p:sp>
      <p:sp>
        <p:nvSpPr>
          <p:cNvPr id="1891577455" name="Footer Placeholder 4"/>
          <p:cNvSpPr>
            <a:spLocks noGrp="1"/>
          </p:cNvSpPr>
          <p:nvPr>
            <p:ph type="ftr" sz="quarter" idx="11"/>
          </p:nvPr>
        </p:nvSpPr>
        <p:spPr bwMode="auto"/>
        <p:txBody>
          <a:bodyPr/>
          <a:lstStyle/>
          <a:p>
            <a:pPr>
              <a:defRPr/>
            </a:pPr>
            <a:endParaRPr lang="en-US"/>
          </a:p>
        </p:txBody>
      </p:sp>
      <p:sp>
        <p:nvSpPr>
          <p:cNvPr id="1343092166"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x" userDrawn="1">
  <p:cSld name="Title and Vertical Text">
    <p:spTree>
      <p:nvGrpSpPr>
        <p:cNvPr id="1" name=""/>
        <p:cNvGrpSpPr/>
        <p:nvPr/>
      </p:nvGrpSpPr>
      <p:grpSpPr bwMode="auto">
        <a:xfrm>
          <a:off x="0" y="0"/>
          <a:ext cx="0" cy="0"/>
          <a:chOff x="0" y="0"/>
          <a:chExt cx="0" cy="0"/>
        </a:xfrm>
      </p:grpSpPr>
      <p:sp>
        <p:nvSpPr>
          <p:cNvPr id="653164905" name="Title 1"/>
          <p:cNvSpPr>
            <a:spLocks noGrp="1"/>
          </p:cNvSpPr>
          <p:nvPr>
            <p:ph type="title"/>
          </p:nvPr>
        </p:nvSpPr>
        <p:spPr bwMode="auto"/>
        <p:txBody>
          <a:bodyPr/>
          <a:lstStyle/>
          <a:p>
            <a:pPr>
              <a:defRPr/>
            </a:pPr>
            <a:r>
              <a:rPr lang="en-US"/>
              <a:t>Click to edit Master title style</a:t>
            </a:r>
            <a:endParaRPr lang="en-US"/>
          </a:p>
        </p:txBody>
      </p:sp>
      <p:sp>
        <p:nvSpPr>
          <p:cNvPr id="370935607"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723642081" name="Date Placeholder 3"/>
          <p:cNvSpPr>
            <a:spLocks noGrp="1"/>
          </p:cNvSpPr>
          <p:nvPr>
            <p:ph type="dt" sz="half" idx="10"/>
          </p:nvPr>
        </p:nvSpPr>
        <p:spPr bwMode="auto"/>
        <p:txBody>
          <a:bodyPr/>
          <a:lstStyle/>
          <a:p>
            <a:pPr>
              <a:defRPr/>
            </a:pPr>
            <a:fld id="{BCC18F51-09EC-435C-A3BA-64A766E099C0}" type="datetimeFigureOut">
              <a:rPr lang="en-US"/>
              <a:t>30.10.2013</a:t>
            </a:fld>
            <a:endParaRPr lang="en-US"/>
          </a:p>
        </p:txBody>
      </p:sp>
      <p:sp>
        <p:nvSpPr>
          <p:cNvPr id="1259301772" name="Footer Placeholder 4"/>
          <p:cNvSpPr>
            <a:spLocks noGrp="1"/>
          </p:cNvSpPr>
          <p:nvPr>
            <p:ph type="ftr" sz="quarter" idx="11"/>
          </p:nvPr>
        </p:nvSpPr>
        <p:spPr bwMode="auto"/>
        <p:txBody>
          <a:bodyPr/>
          <a:lstStyle/>
          <a:p>
            <a:pPr>
              <a:defRPr/>
            </a:pPr>
            <a:endParaRPr lang="en-US"/>
          </a:p>
        </p:txBody>
      </p:sp>
      <p:sp>
        <p:nvSpPr>
          <p:cNvPr id="610211924"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itleAndTx" userDrawn="1">
  <p:cSld name="Vertical Title and Text">
    <p:spTree>
      <p:nvGrpSpPr>
        <p:cNvPr id="1" name=""/>
        <p:cNvGrpSpPr/>
        <p:nvPr/>
      </p:nvGrpSpPr>
      <p:grpSpPr bwMode="auto">
        <a:xfrm>
          <a:off x="0" y="0"/>
          <a:ext cx="0" cy="0"/>
          <a:chOff x="0" y="0"/>
          <a:chExt cx="0" cy="0"/>
        </a:xfrm>
      </p:grpSpPr>
      <p:sp>
        <p:nvSpPr>
          <p:cNvPr id="273860369"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endParaRPr lang="en-US"/>
          </a:p>
        </p:txBody>
      </p:sp>
      <p:sp>
        <p:nvSpPr>
          <p:cNvPr id="1966773978" name="Vertical Text Placeholder 2"/>
          <p:cNvSpPr>
            <a:spLocks noGrp="1"/>
          </p:cNvSpPr>
          <p:nvPr>
            <p:ph type="body" orient="vert" idx="1"/>
          </p:nvPr>
        </p:nvSpPr>
        <p:spPr bwMode="auto">
          <a:xfrm>
            <a:off x="838200" y="365125"/>
            <a:ext cx="7734300" cy="5811838"/>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533700438" name="Date Placeholder 3"/>
          <p:cNvSpPr>
            <a:spLocks noGrp="1"/>
          </p:cNvSpPr>
          <p:nvPr>
            <p:ph type="dt" sz="half" idx="10"/>
          </p:nvPr>
        </p:nvSpPr>
        <p:spPr bwMode="auto"/>
        <p:txBody>
          <a:bodyPr/>
          <a:lstStyle/>
          <a:p>
            <a:pPr>
              <a:defRPr/>
            </a:pPr>
            <a:fld id="{BCC18F51-09EC-435C-A3BA-64A766E099C0}" type="datetimeFigureOut">
              <a:rPr lang="en-US"/>
              <a:t>30.10.2013</a:t>
            </a:fld>
            <a:endParaRPr lang="en-US"/>
          </a:p>
        </p:txBody>
      </p:sp>
      <p:sp>
        <p:nvSpPr>
          <p:cNvPr id="1888366724" name="Footer Placeholder 4"/>
          <p:cNvSpPr>
            <a:spLocks noGrp="1"/>
          </p:cNvSpPr>
          <p:nvPr>
            <p:ph type="ftr" sz="quarter" idx="11"/>
          </p:nvPr>
        </p:nvSpPr>
        <p:spPr bwMode="auto"/>
        <p:txBody>
          <a:bodyPr/>
          <a:lstStyle/>
          <a:p>
            <a:pPr>
              <a:defRPr/>
            </a:pPr>
            <a:endParaRPr lang="en-US"/>
          </a:p>
        </p:txBody>
      </p:sp>
      <p:sp>
        <p:nvSpPr>
          <p:cNvPr id="50205349"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 userDrawn="1">
  <p:cSld name="Title and Content">
    <p:spTree>
      <p:nvGrpSpPr>
        <p:cNvPr id="1" name=""/>
        <p:cNvGrpSpPr/>
        <p:nvPr/>
      </p:nvGrpSpPr>
      <p:grpSpPr bwMode="auto">
        <a:xfrm>
          <a:off x="0" y="0"/>
          <a:ext cx="0" cy="0"/>
          <a:chOff x="0" y="0"/>
          <a:chExt cx="0" cy="0"/>
        </a:xfrm>
      </p:grpSpPr>
      <p:sp>
        <p:nvSpPr>
          <p:cNvPr id="761665319" name="Title 1"/>
          <p:cNvSpPr>
            <a:spLocks noGrp="1"/>
          </p:cNvSpPr>
          <p:nvPr>
            <p:ph type="title"/>
          </p:nvPr>
        </p:nvSpPr>
        <p:spPr bwMode="auto"/>
        <p:txBody>
          <a:bodyPr/>
          <a:lstStyle/>
          <a:p>
            <a:pPr>
              <a:defRPr/>
            </a:pPr>
            <a:r>
              <a:rPr lang="en-US"/>
              <a:t>Click to edit Master title style</a:t>
            </a:r>
            <a:endParaRPr lang="en-US"/>
          </a:p>
        </p:txBody>
      </p:sp>
      <p:sp>
        <p:nvSpPr>
          <p:cNvPr id="2111141775"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962308655" name="Date Placeholder 3"/>
          <p:cNvSpPr>
            <a:spLocks noGrp="1"/>
          </p:cNvSpPr>
          <p:nvPr>
            <p:ph type="dt" sz="half" idx="10"/>
          </p:nvPr>
        </p:nvSpPr>
        <p:spPr bwMode="auto"/>
        <p:txBody>
          <a:bodyPr/>
          <a:lstStyle/>
          <a:p>
            <a:pPr>
              <a:defRPr/>
            </a:pPr>
            <a:fld id="{BCC18F51-09EC-435C-A3BA-64A766E099C0}" type="datetimeFigureOut">
              <a:rPr lang="en-US"/>
              <a:t>30.10.2013</a:t>
            </a:fld>
            <a:endParaRPr lang="en-US"/>
          </a:p>
        </p:txBody>
      </p:sp>
      <p:sp>
        <p:nvSpPr>
          <p:cNvPr id="1666527693" name="Footer Placeholder 4"/>
          <p:cNvSpPr>
            <a:spLocks noGrp="1"/>
          </p:cNvSpPr>
          <p:nvPr>
            <p:ph type="ftr" sz="quarter" idx="11"/>
          </p:nvPr>
        </p:nvSpPr>
        <p:spPr bwMode="auto"/>
        <p:txBody>
          <a:bodyPr/>
          <a:lstStyle/>
          <a:p>
            <a:pPr>
              <a:defRPr/>
            </a:pPr>
            <a:endParaRPr lang="en-US"/>
          </a:p>
        </p:txBody>
      </p:sp>
      <p:sp>
        <p:nvSpPr>
          <p:cNvPr id="1026113560"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secHead" userDrawn="1">
  <p:cSld name="Section Header">
    <p:spTree>
      <p:nvGrpSpPr>
        <p:cNvPr id="1" name=""/>
        <p:cNvGrpSpPr/>
        <p:nvPr/>
      </p:nvGrpSpPr>
      <p:grpSpPr bwMode="auto">
        <a:xfrm>
          <a:off x="0" y="0"/>
          <a:ext cx="0" cy="0"/>
          <a:chOff x="0" y="0"/>
          <a:chExt cx="0" cy="0"/>
        </a:xfrm>
      </p:grpSpPr>
      <p:sp>
        <p:nvSpPr>
          <p:cNvPr id="594857489"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endParaRPr lang="en-US"/>
          </a:p>
        </p:txBody>
      </p:sp>
      <p:sp>
        <p:nvSpPr>
          <p:cNvPr id="1346410378" name="Text Placeholder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1576911821" name="Date Placeholder 3"/>
          <p:cNvSpPr>
            <a:spLocks noGrp="1"/>
          </p:cNvSpPr>
          <p:nvPr>
            <p:ph type="dt" sz="half" idx="10"/>
          </p:nvPr>
        </p:nvSpPr>
        <p:spPr bwMode="auto"/>
        <p:txBody>
          <a:bodyPr/>
          <a:lstStyle/>
          <a:p>
            <a:pPr>
              <a:defRPr/>
            </a:pPr>
            <a:fld id="{BCC18F51-09EC-435C-A3BA-64A766E099C0}" type="datetimeFigureOut">
              <a:rPr lang="en-US"/>
              <a:t>30.10.2013</a:t>
            </a:fld>
            <a:endParaRPr lang="en-US"/>
          </a:p>
        </p:txBody>
      </p:sp>
      <p:sp>
        <p:nvSpPr>
          <p:cNvPr id="982879916" name="Footer Placeholder 4"/>
          <p:cNvSpPr>
            <a:spLocks noGrp="1"/>
          </p:cNvSpPr>
          <p:nvPr>
            <p:ph type="ftr" sz="quarter" idx="11"/>
          </p:nvPr>
        </p:nvSpPr>
        <p:spPr bwMode="auto"/>
        <p:txBody>
          <a:bodyPr/>
          <a:lstStyle/>
          <a:p>
            <a:pPr>
              <a:defRPr/>
            </a:pPr>
            <a:endParaRPr lang="en-US"/>
          </a:p>
        </p:txBody>
      </p:sp>
      <p:sp>
        <p:nvSpPr>
          <p:cNvPr id="144876410"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Obj" userDrawn="1">
  <p:cSld name="Two Content">
    <p:spTree>
      <p:nvGrpSpPr>
        <p:cNvPr id="1" name=""/>
        <p:cNvGrpSpPr/>
        <p:nvPr/>
      </p:nvGrpSpPr>
      <p:grpSpPr bwMode="auto">
        <a:xfrm>
          <a:off x="0" y="0"/>
          <a:ext cx="0" cy="0"/>
          <a:chOff x="0" y="0"/>
          <a:chExt cx="0" cy="0"/>
        </a:xfrm>
      </p:grpSpPr>
      <p:sp>
        <p:nvSpPr>
          <p:cNvPr id="1799374090" name="Title 1"/>
          <p:cNvSpPr>
            <a:spLocks noGrp="1"/>
          </p:cNvSpPr>
          <p:nvPr>
            <p:ph type="title"/>
          </p:nvPr>
        </p:nvSpPr>
        <p:spPr bwMode="auto"/>
        <p:txBody>
          <a:bodyPr/>
          <a:lstStyle/>
          <a:p>
            <a:pPr>
              <a:defRPr/>
            </a:pPr>
            <a:r>
              <a:rPr lang="en-US"/>
              <a:t>Click to edit Master title style</a:t>
            </a:r>
            <a:endParaRPr lang="en-US"/>
          </a:p>
        </p:txBody>
      </p:sp>
      <p:sp>
        <p:nvSpPr>
          <p:cNvPr id="921935861"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345339859"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2094497445" name="Date Placeholder 4"/>
          <p:cNvSpPr>
            <a:spLocks noGrp="1"/>
          </p:cNvSpPr>
          <p:nvPr>
            <p:ph type="dt" sz="half" idx="10"/>
          </p:nvPr>
        </p:nvSpPr>
        <p:spPr bwMode="auto"/>
        <p:txBody>
          <a:bodyPr/>
          <a:lstStyle/>
          <a:p>
            <a:pPr>
              <a:defRPr/>
            </a:pPr>
            <a:fld id="{BCC18F51-09EC-435C-A3BA-64A766E099C0}" type="datetimeFigureOut">
              <a:rPr lang="en-US"/>
              <a:t>30.10.2013</a:t>
            </a:fld>
            <a:endParaRPr lang="en-US"/>
          </a:p>
        </p:txBody>
      </p:sp>
      <p:sp>
        <p:nvSpPr>
          <p:cNvPr id="1952206759" name="Footer Placeholder 5"/>
          <p:cNvSpPr>
            <a:spLocks noGrp="1"/>
          </p:cNvSpPr>
          <p:nvPr>
            <p:ph type="ftr" sz="quarter" idx="11"/>
          </p:nvPr>
        </p:nvSpPr>
        <p:spPr bwMode="auto"/>
        <p:txBody>
          <a:bodyPr/>
          <a:lstStyle/>
          <a:p>
            <a:pPr>
              <a:defRPr/>
            </a:pPr>
            <a:endParaRPr lang="en-US"/>
          </a:p>
        </p:txBody>
      </p:sp>
      <p:sp>
        <p:nvSpPr>
          <p:cNvPr id="570006223" name="Slide Number Placeholder 6"/>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TxTwoObj" userDrawn="1">
  <p:cSld name="Comparison">
    <p:spTree>
      <p:nvGrpSpPr>
        <p:cNvPr id="1" name=""/>
        <p:cNvGrpSpPr/>
        <p:nvPr/>
      </p:nvGrpSpPr>
      <p:grpSpPr bwMode="auto">
        <a:xfrm>
          <a:off x="0" y="0"/>
          <a:ext cx="0" cy="0"/>
          <a:chOff x="0" y="0"/>
          <a:chExt cx="0" cy="0"/>
        </a:xfrm>
      </p:grpSpPr>
      <p:sp>
        <p:nvSpPr>
          <p:cNvPr id="197898545" name="Title 1"/>
          <p:cNvSpPr>
            <a:spLocks noGrp="1"/>
          </p:cNvSpPr>
          <p:nvPr>
            <p:ph type="title"/>
          </p:nvPr>
        </p:nvSpPr>
        <p:spPr bwMode="auto">
          <a:xfrm>
            <a:off x="839788" y="365125"/>
            <a:ext cx="10515600" cy="1325563"/>
          </a:xfrm>
        </p:spPr>
        <p:txBody>
          <a:bodyPr/>
          <a:lstStyle/>
          <a:p>
            <a:pPr>
              <a:defRPr/>
            </a:pPr>
            <a:r>
              <a:rPr lang="en-US"/>
              <a:t>Click to edit Master title style</a:t>
            </a:r>
            <a:endParaRPr lang="en-US"/>
          </a:p>
        </p:txBody>
      </p:sp>
      <p:sp>
        <p:nvSpPr>
          <p:cNvPr id="204345693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360334000" name="Content Placeholder 3"/>
          <p:cNvSpPr>
            <a:spLocks noGrp="1"/>
          </p:cNvSpPr>
          <p:nvPr>
            <p:ph sz="half" idx="2"/>
          </p:nvPr>
        </p:nvSpPr>
        <p:spPr bwMode="auto">
          <a:xfrm>
            <a:off x="839788" y="2505074"/>
            <a:ext cx="5157787"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51709400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2145250332" name="Content Placeholder 5"/>
          <p:cNvSpPr>
            <a:spLocks noGrp="1"/>
          </p:cNvSpPr>
          <p:nvPr>
            <p:ph sz="quarter" idx="4"/>
          </p:nvPr>
        </p:nvSpPr>
        <p:spPr bwMode="auto">
          <a:xfrm>
            <a:off x="6172200" y="2505074"/>
            <a:ext cx="5183188"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2072951395" name="Date Placeholder 6"/>
          <p:cNvSpPr>
            <a:spLocks noGrp="1"/>
          </p:cNvSpPr>
          <p:nvPr>
            <p:ph type="dt" sz="half" idx="10"/>
          </p:nvPr>
        </p:nvSpPr>
        <p:spPr bwMode="auto"/>
        <p:txBody>
          <a:bodyPr/>
          <a:lstStyle/>
          <a:p>
            <a:pPr>
              <a:defRPr/>
            </a:pPr>
            <a:fld id="{BCC18F51-09EC-435C-A3BA-64A766E099C0}" type="datetimeFigureOut">
              <a:rPr lang="en-US"/>
              <a:t>30.10.2013</a:t>
            </a:fld>
            <a:endParaRPr lang="en-US"/>
          </a:p>
        </p:txBody>
      </p:sp>
      <p:sp>
        <p:nvSpPr>
          <p:cNvPr id="181474921" name="Footer Placeholder 7"/>
          <p:cNvSpPr>
            <a:spLocks noGrp="1"/>
          </p:cNvSpPr>
          <p:nvPr>
            <p:ph type="ftr" sz="quarter" idx="11"/>
          </p:nvPr>
        </p:nvSpPr>
        <p:spPr bwMode="auto"/>
        <p:txBody>
          <a:bodyPr/>
          <a:lstStyle/>
          <a:p>
            <a:pPr>
              <a:defRPr/>
            </a:pPr>
            <a:endParaRPr lang="en-US"/>
          </a:p>
        </p:txBody>
      </p:sp>
      <p:sp>
        <p:nvSpPr>
          <p:cNvPr id="167354750" name="Slide Number Placeholder 8"/>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Only" userDrawn="1">
  <p:cSld name="Title Only">
    <p:spTree>
      <p:nvGrpSpPr>
        <p:cNvPr id="1" name=""/>
        <p:cNvGrpSpPr/>
        <p:nvPr/>
      </p:nvGrpSpPr>
      <p:grpSpPr bwMode="auto">
        <a:xfrm>
          <a:off x="0" y="0"/>
          <a:ext cx="0" cy="0"/>
          <a:chOff x="0" y="0"/>
          <a:chExt cx="0" cy="0"/>
        </a:xfrm>
      </p:grpSpPr>
      <p:sp>
        <p:nvSpPr>
          <p:cNvPr id="320512962" name="Title 1"/>
          <p:cNvSpPr>
            <a:spLocks noGrp="1"/>
          </p:cNvSpPr>
          <p:nvPr>
            <p:ph type="title"/>
          </p:nvPr>
        </p:nvSpPr>
        <p:spPr bwMode="auto"/>
        <p:txBody>
          <a:bodyPr/>
          <a:lstStyle/>
          <a:p>
            <a:pPr>
              <a:defRPr/>
            </a:pPr>
            <a:r>
              <a:rPr lang="en-US"/>
              <a:t>Click to edit Master title style</a:t>
            </a:r>
            <a:endParaRPr lang="en-US"/>
          </a:p>
        </p:txBody>
      </p:sp>
      <p:sp>
        <p:nvSpPr>
          <p:cNvPr id="1735610037" name="Date Placeholder 2"/>
          <p:cNvSpPr>
            <a:spLocks noGrp="1"/>
          </p:cNvSpPr>
          <p:nvPr>
            <p:ph type="dt" sz="half" idx="10"/>
          </p:nvPr>
        </p:nvSpPr>
        <p:spPr bwMode="auto"/>
        <p:txBody>
          <a:bodyPr/>
          <a:lstStyle/>
          <a:p>
            <a:pPr>
              <a:defRPr/>
            </a:pPr>
            <a:fld id="{BCC18F51-09EC-435C-A3BA-64A766E099C0}" type="datetimeFigureOut">
              <a:rPr lang="en-US"/>
              <a:t>30.10.2013</a:t>
            </a:fld>
            <a:endParaRPr lang="en-US"/>
          </a:p>
        </p:txBody>
      </p:sp>
      <p:sp>
        <p:nvSpPr>
          <p:cNvPr id="926091969" name="Footer Placeholder 3"/>
          <p:cNvSpPr>
            <a:spLocks noGrp="1"/>
          </p:cNvSpPr>
          <p:nvPr>
            <p:ph type="ftr" sz="quarter" idx="11"/>
          </p:nvPr>
        </p:nvSpPr>
        <p:spPr bwMode="auto"/>
        <p:txBody>
          <a:bodyPr/>
          <a:lstStyle/>
          <a:p>
            <a:pPr>
              <a:defRPr/>
            </a:pPr>
            <a:endParaRPr lang="en-US"/>
          </a:p>
        </p:txBody>
      </p:sp>
      <p:sp>
        <p:nvSpPr>
          <p:cNvPr id="1858675722" name="Slide Number Placeholder 4"/>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Blank">
    <p:spTree>
      <p:nvGrpSpPr>
        <p:cNvPr id="1" name=""/>
        <p:cNvGrpSpPr/>
        <p:nvPr/>
      </p:nvGrpSpPr>
      <p:grpSpPr bwMode="auto">
        <a:xfrm>
          <a:off x="0" y="0"/>
          <a:ext cx="0" cy="0"/>
          <a:chOff x="0" y="0"/>
          <a:chExt cx="0" cy="0"/>
        </a:xfrm>
      </p:grpSpPr>
      <p:sp>
        <p:nvSpPr>
          <p:cNvPr id="2046143709" name="Date Placeholder 1"/>
          <p:cNvSpPr>
            <a:spLocks noGrp="1"/>
          </p:cNvSpPr>
          <p:nvPr>
            <p:ph type="dt" sz="half" idx="10"/>
          </p:nvPr>
        </p:nvSpPr>
        <p:spPr bwMode="auto"/>
        <p:txBody>
          <a:bodyPr/>
          <a:lstStyle/>
          <a:p>
            <a:pPr>
              <a:defRPr/>
            </a:pPr>
            <a:fld id="{BCC18F51-09EC-435C-A3BA-64A766E099C0}" type="datetimeFigureOut">
              <a:rPr lang="en-US"/>
              <a:t>30.10.2013</a:t>
            </a:fld>
            <a:endParaRPr lang="en-US"/>
          </a:p>
        </p:txBody>
      </p:sp>
      <p:sp>
        <p:nvSpPr>
          <p:cNvPr id="174255050" name="Footer Placeholder 2"/>
          <p:cNvSpPr>
            <a:spLocks noGrp="1"/>
          </p:cNvSpPr>
          <p:nvPr>
            <p:ph type="ftr" sz="quarter" idx="11"/>
          </p:nvPr>
        </p:nvSpPr>
        <p:spPr bwMode="auto"/>
        <p:txBody>
          <a:bodyPr/>
          <a:lstStyle/>
          <a:p>
            <a:pPr>
              <a:defRPr/>
            </a:pPr>
            <a:endParaRPr lang="en-US"/>
          </a:p>
        </p:txBody>
      </p:sp>
      <p:sp>
        <p:nvSpPr>
          <p:cNvPr id="929715979" name="Slide Number Placeholder 3"/>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Tx" userDrawn="1">
  <p:cSld name="Content with Caption">
    <p:spTree>
      <p:nvGrpSpPr>
        <p:cNvPr id="1" name=""/>
        <p:cNvGrpSpPr/>
        <p:nvPr/>
      </p:nvGrpSpPr>
      <p:grpSpPr bwMode="auto">
        <a:xfrm>
          <a:off x="0" y="0"/>
          <a:ext cx="0" cy="0"/>
          <a:chOff x="0" y="0"/>
          <a:chExt cx="0" cy="0"/>
        </a:xfrm>
      </p:grpSpPr>
      <p:sp>
        <p:nvSpPr>
          <p:cNvPr id="2044743389"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endParaRPr lang="en-US"/>
          </a:p>
        </p:txBody>
      </p:sp>
      <p:sp>
        <p:nvSpPr>
          <p:cNvPr id="1504712687" name="Content Placeholder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77777930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261895139" name="Date Placeholder 4"/>
          <p:cNvSpPr>
            <a:spLocks noGrp="1"/>
          </p:cNvSpPr>
          <p:nvPr>
            <p:ph type="dt" sz="half" idx="10"/>
          </p:nvPr>
        </p:nvSpPr>
        <p:spPr bwMode="auto"/>
        <p:txBody>
          <a:bodyPr/>
          <a:lstStyle/>
          <a:p>
            <a:pPr>
              <a:defRPr/>
            </a:pPr>
            <a:fld id="{BCC18F51-09EC-435C-A3BA-64A766E099C0}" type="datetimeFigureOut">
              <a:rPr lang="en-US"/>
              <a:t>30.10.2013</a:t>
            </a:fld>
            <a:endParaRPr lang="en-US"/>
          </a:p>
        </p:txBody>
      </p:sp>
      <p:sp>
        <p:nvSpPr>
          <p:cNvPr id="1118240422" name="Footer Placeholder 5"/>
          <p:cNvSpPr>
            <a:spLocks noGrp="1"/>
          </p:cNvSpPr>
          <p:nvPr>
            <p:ph type="ftr" sz="quarter" idx="11"/>
          </p:nvPr>
        </p:nvSpPr>
        <p:spPr bwMode="auto"/>
        <p:txBody>
          <a:bodyPr/>
          <a:lstStyle/>
          <a:p>
            <a:pPr>
              <a:defRPr/>
            </a:pPr>
            <a:endParaRPr lang="en-US"/>
          </a:p>
        </p:txBody>
      </p:sp>
      <p:sp>
        <p:nvSpPr>
          <p:cNvPr id="265152805" name="Slide Number Placeholder 6"/>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picTx" userDrawn="1">
  <p:cSld name="Picture with Caption">
    <p:spTree>
      <p:nvGrpSpPr>
        <p:cNvPr id="1" name=""/>
        <p:cNvGrpSpPr/>
        <p:nvPr/>
      </p:nvGrpSpPr>
      <p:grpSpPr bwMode="auto">
        <a:xfrm>
          <a:off x="0" y="0"/>
          <a:ext cx="0" cy="0"/>
          <a:chOff x="0" y="0"/>
          <a:chExt cx="0" cy="0"/>
        </a:xfrm>
      </p:grpSpPr>
      <p:sp>
        <p:nvSpPr>
          <p:cNvPr id="975585349"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endParaRPr lang="en-US"/>
          </a:p>
        </p:txBody>
      </p:sp>
      <p:sp>
        <p:nvSpPr>
          <p:cNvPr id="466063543" name="Picture Placeholder 2"/>
          <p:cNvSpPr>
            <a:spLocks noChangeAspect="1" noGrp="1"/>
          </p:cNvSpPr>
          <p:nvPr>
            <p:ph type="pic" idx="1"/>
          </p:nvPr>
        </p:nvSpPr>
        <p:spPr bwMode="auto">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lang="en-US"/>
          </a:p>
        </p:txBody>
      </p:sp>
      <p:sp>
        <p:nvSpPr>
          <p:cNvPr id="555173858"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2066142903" name="Date Placeholder 4"/>
          <p:cNvSpPr>
            <a:spLocks noGrp="1"/>
          </p:cNvSpPr>
          <p:nvPr>
            <p:ph type="dt" sz="half" idx="10"/>
          </p:nvPr>
        </p:nvSpPr>
        <p:spPr bwMode="auto"/>
        <p:txBody>
          <a:bodyPr/>
          <a:lstStyle/>
          <a:p>
            <a:pPr>
              <a:defRPr/>
            </a:pPr>
            <a:fld id="{BCC18F51-09EC-435C-A3BA-64A766E099C0}" type="datetimeFigureOut">
              <a:rPr lang="en-US"/>
              <a:t>30.10.2013</a:t>
            </a:fld>
            <a:endParaRPr lang="en-US"/>
          </a:p>
        </p:txBody>
      </p:sp>
      <p:sp>
        <p:nvSpPr>
          <p:cNvPr id="963273613" name="Footer Placeholder 5"/>
          <p:cNvSpPr>
            <a:spLocks noGrp="1"/>
          </p:cNvSpPr>
          <p:nvPr>
            <p:ph type="ftr" sz="quarter" idx="11"/>
          </p:nvPr>
        </p:nvSpPr>
        <p:spPr bwMode="auto"/>
        <p:txBody>
          <a:bodyPr/>
          <a:lstStyle/>
          <a:p>
            <a:pPr>
              <a:defRPr/>
            </a:pPr>
            <a:endParaRPr lang="en-US"/>
          </a:p>
        </p:txBody>
      </p:sp>
      <p:sp>
        <p:nvSpPr>
          <p:cNvPr id="168045101" name="Slide Number Placeholder 6"/>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1888374458" name="Title Placeholder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en-US"/>
              <a:t>Click to edit Master title style</a:t>
            </a:r>
            <a:endParaRPr lang="en-US"/>
          </a:p>
        </p:txBody>
      </p:sp>
      <p:sp>
        <p:nvSpPr>
          <p:cNvPr id="592013451" name="Text Placeholder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582995113"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BCC18F51-09EC-435C-A3BA-64A766E099C0}" type="datetimeFigureOut">
              <a:rPr lang="en-US"/>
              <a:t>30.10.2013</a:t>
            </a:fld>
            <a:endParaRPr lang="en-US"/>
          </a:p>
        </p:txBody>
      </p:sp>
      <p:sp>
        <p:nvSpPr>
          <p:cNvPr id="835060464"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1272131254"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8395586-F03A-48D1-94DF-16B239DF4FB5}"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learn.microsoft.com/en-us/windows/desktop/api/winsock/nf-winsock-wsacleanup" TargetMode="Externa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11.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17.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19.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45.png"/><Relationship Id="rId4" Type="http://schemas.openxmlformats.org/officeDocument/2006/relationships/image" Target="../media/image46.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51.png"/><Relationship Id="rId4" Type="http://schemas.openxmlformats.org/officeDocument/2006/relationships/image" Target="../media/image52.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56.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57.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58.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59.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60.png"/><Relationship Id="rId4" Type="http://schemas.openxmlformats.org/officeDocument/2006/relationships/image" Target="../media/image61.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62.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63.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64.png"/><Relationship Id="rId4" Type="http://schemas.openxmlformats.org/officeDocument/2006/relationships/image" Target="../media/image65.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6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5605788" name="Title 1"/>
          <p:cNvSpPr>
            <a:spLocks noGrp="1"/>
          </p:cNvSpPr>
          <p:nvPr>
            <p:ph type="ctrTitle"/>
          </p:nvPr>
        </p:nvSpPr>
        <p:spPr bwMode="auto"/>
        <p:txBody>
          <a:bodyPr/>
          <a:lstStyle/>
          <a:p>
            <a:pPr>
              <a:defRPr/>
            </a:pPr>
            <a:r>
              <a:rPr lang="en-US"/>
              <a:t>Winsock2</a:t>
            </a:r>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243438395" name="Title 1"/>
          <p:cNvSpPr>
            <a:spLocks noGrp="1"/>
          </p:cNvSpPr>
          <p:nvPr>
            <p:ph type="title"/>
          </p:nvPr>
        </p:nvSpPr>
        <p:spPr bwMode="auto"/>
        <p:txBody>
          <a:bodyPr/>
          <a:lstStyle/>
          <a:p>
            <a:pPr>
              <a:defRPr/>
            </a:pPr>
            <a:r>
              <a:rPr sz="2600"/>
              <a:t>Creating a socket for the client.</a:t>
            </a:r>
            <a:endParaRPr sz="2600"/>
          </a:p>
        </p:txBody>
      </p:sp>
      <p:sp>
        <p:nvSpPr>
          <p:cNvPr id="1148208153" name="Content Placeholder 2"/>
          <p:cNvSpPr>
            <a:spLocks noGrp="1"/>
          </p:cNvSpPr>
          <p:nvPr>
            <p:ph idx="1"/>
          </p:nvPr>
        </p:nvSpPr>
        <p:spPr bwMode="auto"/>
        <p:txBody>
          <a:bodyPr/>
          <a:lstStyle/>
          <a:p>
            <a:pPr marL="0" indent="0">
              <a:buFont typeface="Arial"/>
              <a:buNone/>
              <a:defRPr/>
            </a:pPr>
            <a:r>
              <a:rPr sz="1200" b="0" i="0" u="none">
                <a:solidFill>
                  <a:srgbClr val="000000"/>
                </a:solidFill>
                <a:latin typeface="Times New Roman"/>
                <a:ea typeface="Times New Roman"/>
                <a:cs typeface="Times New Roman"/>
              </a:rPr>
              <a:t>Create a </a:t>
            </a:r>
            <a:r>
              <a:rPr sz="1200" b="1" i="0" u="none">
                <a:solidFill>
                  <a:srgbClr val="000000"/>
                </a:solidFill>
                <a:latin typeface="Times New Roman"/>
                <a:ea typeface="Times New Roman"/>
                <a:cs typeface="Times New Roman"/>
              </a:rPr>
              <a:t>SOCKET</a:t>
            </a:r>
            <a:r>
              <a:rPr sz="1200" b="0" i="0" u="none">
                <a:solidFill>
                  <a:srgbClr val="000000"/>
                </a:solidFill>
                <a:latin typeface="Times New Roman"/>
                <a:ea typeface="Times New Roman"/>
                <a:cs typeface="Times New Roman"/>
              </a:rPr>
              <a:t> object called ConnectSocket.</a:t>
            </a:r>
            <a:endParaRPr/>
          </a:p>
        </p:txBody>
      </p:sp>
      <p:sp>
        <p:nvSpPr>
          <p:cNvPr id="1343248173" name=""/>
          <p:cNvSpPr txBox="1"/>
          <p:nvPr/>
        </p:nvSpPr>
        <p:spPr bwMode="auto">
          <a:xfrm flipH="0" flipV="0">
            <a:off x="3258108" y="2400442"/>
            <a:ext cx="5018124" cy="2746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1200"/>
              <a:t>SOCKET ConnectSocket = INVALID_SOCKET;</a:t>
            </a:r>
            <a:endParaRPr sz="12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42203840" name="Title 1"/>
          <p:cNvSpPr>
            <a:spLocks noGrp="1"/>
          </p:cNvSpPr>
          <p:nvPr>
            <p:ph type="title"/>
          </p:nvPr>
        </p:nvSpPr>
        <p:spPr bwMode="auto"/>
        <p:txBody>
          <a:bodyPr/>
          <a:lstStyle/>
          <a:p>
            <a:pPr>
              <a:defRPr/>
            </a:pPr>
            <a:r>
              <a:rPr sz="2400"/>
              <a:t>Creating a </a:t>
            </a:r>
            <a:r>
              <a:rPr sz="2000"/>
              <a:t>socket </a:t>
            </a:r>
            <a:r>
              <a:rPr sz="2400"/>
              <a:t>for the client.</a:t>
            </a:r>
            <a:endParaRPr sz="2400"/>
          </a:p>
        </p:txBody>
      </p:sp>
      <p:sp>
        <p:nvSpPr>
          <p:cNvPr id="1582147727" name="Content Placeholder 2"/>
          <p:cNvSpPr>
            <a:spLocks noGrp="1"/>
          </p:cNvSpPr>
          <p:nvPr>
            <p:ph idx="1"/>
          </p:nvPr>
        </p:nvSpPr>
        <p:spPr bwMode="auto"/>
        <p:txBody>
          <a:bodyPr/>
          <a:lstStyle/>
          <a:p>
            <a:pPr marL="0" indent="0">
              <a:buFont typeface="Arial"/>
              <a:buNone/>
              <a:defRPr/>
            </a:pPr>
            <a:r>
              <a:rPr sz="1200" b="0" i="0" u="none">
                <a:solidFill>
                  <a:srgbClr val="000000"/>
                </a:solidFill>
                <a:latin typeface="Times New Roman"/>
                <a:ea typeface="Times New Roman"/>
                <a:cs typeface="Times New Roman"/>
              </a:rPr>
              <a:t>Call the </a:t>
            </a:r>
            <a:r>
              <a:rPr sz="1200" b="1" i="1" u="none">
                <a:solidFill>
                  <a:srgbClr val="000000"/>
                </a:solidFill>
                <a:latin typeface="Times New Roman"/>
                <a:ea typeface="Times New Roman"/>
                <a:cs typeface="Times New Roman"/>
              </a:rPr>
              <a:t>socketgetaddrinfo  </a:t>
            </a:r>
            <a:r>
              <a:rPr sz="1200" b="0" i="0" u="none">
                <a:solidFill>
                  <a:srgbClr val="000000"/>
                </a:solidFill>
                <a:latin typeface="Times New Roman"/>
                <a:ea typeface="Times New Roman"/>
                <a:cs typeface="Times New Roman"/>
              </a:rPr>
              <a:t>function and return its value to the ConnectSocket variable. </a:t>
            </a:r>
            <a:endParaRPr sz="1200" b="0" i="0" u="none">
              <a:solidFill>
                <a:srgbClr val="000000"/>
              </a:solidFill>
              <a:latin typeface="Times New Roman"/>
              <a:ea typeface="Times New Roman"/>
              <a:cs typeface="Times New Roman"/>
            </a:endParaRPr>
          </a:p>
          <a:p>
            <a:pPr marL="0" indent="0">
              <a:buFont typeface="Arial"/>
              <a:buNone/>
              <a:defRPr/>
            </a:pPr>
            <a:r>
              <a:rPr sz="1200" b="0" i="0" u="none">
                <a:solidFill>
                  <a:srgbClr val="000000"/>
                </a:solidFill>
                <a:latin typeface="Times New Roman"/>
                <a:ea typeface="Times New Roman"/>
                <a:cs typeface="Times New Roman"/>
              </a:rPr>
              <a:t>For this  application, use the first IP address returned by the call to </a:t>
            </a:r>
            <a:r>
              <a:rPr sz="1200" b="0" i="0" u="none">
                <a:solidFill>
                  <a:srgbClr val="000000"/>
                </a:solidFill>
                <a:latin typeface="Times New Roman"/>
                <a:ea typeface="Times New Roman"/>
                <a:cs typeface="Times New Roman"/>
              </a:rPr>
              <a:t> that matched the address family, socket type, and protocol specified in the </a:t>
            </a:r>
            <a:r>
              <a:rPr sz="1200" b="0" i="1" u="none">
                <a:solidFill>
                  <a:srgbClr val="000000"/>
                </a:solidFill>
                <a:latin typeface="Times New Roman"/>
                <a:ea typeface="Times New Roman"/>
                <a:cs typeface="Times New Roman"/>
              </a:rPr>
              <a:t>hints</a:t>
            </a:r>
            <a:r>
              <a:rPr sz="1200" b="0" i="0" u="none">
                <a:solidFill>
                  <a:srgbClr val="000000"/>
                </a:solidFill>
                <a:latin typeface="Times New Roman"/>
                <a:ea typeface="Times New Roman"/>
                <a:cs typeface="Times New Roman"/>
              </a:rPr>
              <a:t>  parameter. </a:t>
            </a:r>
            <a:endParaRPr sz="1200" b="0" i="0" u="none">
              <a:solidFill>
                <a:srgbClr val="000000"/>
              </a:solidFill>
              <a:latin typeface="Times New Roman"/>
              <a:ea typeface="Times New Roman"/>
              <a:cs typeface="Times New Roman"/>
            </a:endParaRPr>
          </a:p>
          <a:p>
            <a:pPr marL="0" indent="0">
              <a:buFont typeface="Arial"/>
              <a:buNone/>
              <a:defRPr/>
            </a:pPr>
            <a:r>
              <a:rPr sz="1200" b="0" i="0" u="none">
                <a:solidFill>
                  <a:srgbClr val="000000"/>
                </a:solidFill>
                <a:latin typeface="Times New Roman"/>
                <a:ea typeface="Times New Roman"/>
                <a:cs typeface="Times New Roman"/>
              </a:rPr>
              <a:t>In this example,</a:t>
            </a:r>
            <a:endParaRPr sz="1200" b="0" i="0" u="none">
              <a:solidFill>
                <a:srgbClr val="000000"/>
              </a:solidFill>
              <a:latin typeface="Times New Roman"/>
              <a:ea typeface="Times New Roman"/>
              <a:cs typeface="Times New Roman"/>
            </a:endParaRPr>
          </a:p>
          <a:p>
            <a:pPr marL="0" indent="0">
              <a:buFont typeface="Arial"/>
              <a:buNone/>
              <a:defRPr/>
            </a:pPr>
            <a:r>
              <a:rPr sz="1200" b="0" i="0" u="none">
                <a:solidFill>
                  <a:srgbClr val="000000"/>
                </a:solidFill>
                <a:latin typeface="Times New Roman"/>
                <a:ea typeface="Times New Roman"/>
                <a:cs typeface="Times New Roman"/>
              </a:rPr>
              <a:t>	</a:t>
            </a:r>
            <a:r>
              <a:rPr sz="1200" b="0" i="0" u="none">
                <a:solidFill>
                  <a:schemeClr val="accent2">
                    <a:lumMod val="50000"/>
                  </a:schemeClr>
                </a:solidFill>
                <a:latin typeface="Times New Roman"/>
                <a:ea typeface="Times New Roman"/>
                <a:cs typeface="Times New Roman"/>
              </a:rPr>
              <a:t> A TCP stream socket was specified with a  socket type of SOCK_STREAM and a protocol of IPPROTO_TCP. </a:t>
            </a:r>
            <a:endParaRPr sz="1200" b="0" i="0" u="none">
              <a:solidFill>
                <a:schemeClr val="accent2">
                  <a:lumMod val="50000"/>
                </a:schemeClr>
              </a:solidFill>
              <a:latin typeface="Times New Roman"/>
              <a:ea typeface="Times New Roman"/>
              <a:cs typeface="Times New Roman"/>
            </a:endParaRPr>
          </a:p>
          <a:p>
            <a:pPr marL="0" indent="0">
              <a:buFont typeface="Arial"/>
              <a:buNone/>
              <a:defRPr/>
            </a:pPr>
            <a:r>
              <a:rPr sz="1200" b="0" i="0" u="none">
                <a:solidFill>
                  <a:schemeClr val="accent2">
                    <a:lumMod val="50000"/>
                  </a:schemeClr>
                </a:solidFill>
                <a:latin typeface="Times New Roman"/>
                <a:ea typeface="Times New Roman"/>
                <a:cs typeface="Times New Roman"/>
              </a:rPr>
              <a:t>	The address  family was left unspecified (AF_UNSPEC), so the returned IP address  could be either an IPv6 or IPv4 address for the server.</a:t>
            </a:r>
            <a:endParaRPr>
              <a:solidFill>
                <a:schemeClr val="accent2">
                  <a:lumMod val="50000"/>
                </a:schemeClr>
              </a:solidFill>
            </a:endParaRPr>
          </a:p>
          <a:p>
            <a:pPr marL="0" indent="0">
              <a:buFont typeface="Arial"/>
              <a:buNone/>
              <a:defRPr/>
            </a:pPr>
            <a:r>
              <a:rPr sz="1200" b="0" i="0" u="none">
                <a:solidFill>
                  <a:srgbClr val="000000"/>
                </a:solidFill>
                <a:latin typeface="Times New Roman"/>
                <a:ea typeface="Times New Roman"/>
                <a:cs typeface="Times New Roman"/>
              </a:rPr>
              <a:t>If the client application wants to connect using only IPv6 or IPv4,  then the address family needs to be set to AF_INET6 for IPv6 or AF_INET  for IPv4 in the </a:t>
            </a:r>
            <a:r>
              <a:rPr sz="1200" b="0" i="1" u="none">
                <a:solidFill>
                  <a:srgbClr val="000000"/>
                </a:solidFill>
                <a:latin typeface="Times New Roman"/>
                <a:ea typeface="Times New Roman"/>
                <a:cs typeface="Times New Roman"/>
              </a:rPr>
              <a:t>hints</a:t>
            </a:r>
            <a:r>
              <a:rPr sz="1200" b="0" i="0" u="none">
                <a:solidFill>
                  <a:srgbClr val="000000"/>
                </a:solidFill>
                <a:latin typeface="Times New Roman"/>
                <a:ea typeface="Times New Roman"/>
                <a:cs typeface="Times New Roman"/>
              </a:rPr>
              <a:t> parameter.</a:t>
            </a:r>
            <a:endParaRPr/>
          </a:p>
        </p:txBody>
      </p:sp>
      <p:sp>
        <p:nvSpPr>
          <p:cNvPr id="1653977322" name=""/>
          <p:cNvSpPr txBox="1"/>
          <p:nvPr/>
        </p:nvSpPr>
        <p:spPr bwMode="auto">
          <a:xfrm flipH="0" flipV="0">
            <a:off x="2819633" y="4165282"/>
            <a:ext cx="7598984" cy="11890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1200">
                <a:solidFill>
                  <a:schemeClr val="accent2">
                    <a:lumMod val="50000"/>
                  </a:schemeClr>
                </a:solidFill>
              </a:rPr>
              <a:t>// Attempt to connect to the first address returned by</a:t>
            </a:r>
            <a:endParaRPr sz="1200">
              <a:solidFill>
                <a:schemeClr val="accent2">
                  <a:lumMod val="50000"/>
                </a:schemeClr>
              </a:solidFill>
            </a:endParaRPr>
          </a:p>
          <a:p>
            <a:pPr algn="l">
              <a:defRPr/>
            </a:pPr>
            <a:r>
              <a:rPr sz="1200">
                <a:solidFill>
                  <a:schemeClr val="accent2">
                    <a:lumMod val="50000"/>
                  </a:schemeClr>
                </a:solidFill>
              </a:rPr>
              <a:t>// the call to getaddrinfo</a:t>
            </a:r>
            <a:endParaRPr sz="1200"/>
          </a:p>
          <a:p>
            <a:pPr algn="l">
              <a:defRPr/>
            </a:pPr>
            <a:r>
              <a:rPr sz="1200"/>
              <a:t>ptr=result;</a:t>
            </a:r>
            <a:endParaRPr sz="1200"/>
          </a:p>
          <a:p>
            <a:pPr algn="l">
              <a:defRPr/>
            </a:pPr>
            <a:endParaRPr sz="1200"/>
          </a:p>
          <a:p>
            <a:pPr algn="l">
              <a:defRPr/>
            </a:pPr>
            <a:r>
              <a:rPr sz="1200">
                <a:solidFill>
                  <a:schemeClr val="accent2">
                    <a:lumMod val="50000"/>
                  </a:schemeClr>
                </a:solidFill>
              </a:rPr>
              <a:t>// Create a SOCKET for connecting to server</a:t>
            </a:r>
            <a:endParaRPr sz="1200">
              <a:solidFill>
                <a:schemeClr val="accent2">
                  <a:lumMod val="50000"/>
                </a:schemeClr>
              </a:solidFill>
            </a:endParaRPr>
          </a:p>
          <a:p>
            <a:pPr algn="l">
              <a:defRPr/>
            </a:pPr>
            <a:r>
              <a:rPr sz="1200"/>
              <a:t>ConnectSocket = socket(ptr-&gt;ai_family, ptr-&gt;ai_socktype, </a:t>
            </a:r>
            <a:r>
              <a:rPr sz="1200"/>
              <a:t>ptr-&gt;ai_protocol);</a:t>
            </a:r>
            <a:endParaRPr sz="12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71535734" name="Title 1"/>
          <p:cNvSpPr>
            <a:spLocks noGrp="1"/>
          </p:cNvSpPr>
          <p:nvPr>
            <p:ph type="title"/>
          </p:nvPr>
        </p:nvSpPr>
        <p:spPr bwMode="auto"/>
        <p:txBody>
          <a:bodyPr/>
          <a:lstStyle/>
          <a:p>
            <a:pPr>
              <a:defRPr/>
            </a:pPr>
            <a:r>
              <a:rPr sz="2400"/>
              <a:t>Creating a socket for the client.</a:t>
            </a:r>
            <a:endParaRPr sz="2400"/>
          </a:p>
        </p:txBody>
      </p:sp>
      <p:sp>
        <p:nvSpPr>
          <p:cNvPr id="1956142513" name="Content Placeholder 2"/>
          <p:cNvSpPr>
            <a:spLocks noGrp="1"/>
          </p:cNvSpPr>
          <p:nvPr>
            <p:ph idx="1"/>
          </p:nvPr>
        </p:nvSpPr>
        <p:spPr bwMode="auto">
          <a:xfrm>
            <a:off x="838198" y="1573730"/>
            <a:ext cx="10515600" cy="4351338"/>
          </a:xfrm>
        </p:spPr>
        <p:txBody>
          <a:bodyPr/>
          <a:lstStyle/>
          <a:p>
            <a:pPr marL="0" indent="0">
              <a:buFont typeface="Arial"/>
              <a:buNone/>
              <a:defRPr/>
            </a:pPr>
            <a:r>
              <a:rPr sz="1200" b="0" i="0" u="none">
                <a:solidFill>
                  <a:srgbClr val="000000"/>
                </a:solidFill>
                <a:latin typeface="Times New Roman"/>
                <a:ea typeface="Times New Roman"/>
                <a:cs typeface="Times New Roman"/>
              </a:rPr>
              <a:t>Check for errors to ensure that the socket is a valid socket.</a:t>
            </a:r>
            <a:endParaRPr/>
          </a:p>
        </p:txBody>
      </p:sp>
      <p:sp>
        <p:nvSpPr>
          <p:cNvPr id="1777981213" name=""/>
          <p:cNvSpPr txBox="1"/>
          <p:nvPr/>
        </p:nvSpPr>
        <p:spPr bwMode="auto">
          <a:xfrm flipH="0" flipV="0">
            <a:off x="3211431" y="2239919"/>
            <a:ext cx="5771295" cy="15548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1200"/>
              <a:t>if (ConnectSocket == INVALID_SOCKET) {</a:t>
            </a:r>
            <a:endParaRPr sz="1200"/>
          </a:p>
          <a:p>
            <a:pPr algn="l">
              <a:defRPr/>
            </a:pPr>
            <a:r>
              <a:rPr sz="1200"/>
              <a:t>    printf("Error at socket(): %ld\n", </a:t>
            </a:r>
            <a:r>
              <a:rPr sz="1200">
                <a:solidFill>
                  <a:schemeClr val="accent5">
                    <a:lumMod val="75000"/>
                  </a:schemeClr>
                </a:solidFill>
              </a:rPr>
              <a:t>WSAGetLastError</a:t>
            </a:r>
            <a:r>
              <a:rPr sz="1200"/>
              <a:t>());</a:t>
            </a:r>
            <a:endParaRPr sz="1200"/>
          </a:p>
          <a:p>
            <a:pPr algn="l">
              <a:defRPr/>
            </a:pPr>
            <a:endParaRPr sz="1200"/>
          </a:p>
          <a:p>
            <a:pPr algn="l">
              <a:defRPr/>
            </a:pPr>
            <a:r>
              <a:rPr sz="1200"/>
              <a:t>    freeaddrinfo(result);</a:t>
            </a:r>
            <a:endParaRPr sz="1200"/>
          </a:p>
          <a:p>
            <a:pPr algn="l">
              <a:defRPr/>
            </a:pPr>
            <a:r>
              <a:rPr sz="1200"/>
              <a:t> </a:t>
            </a:r>
            <a:endParaRPr sz="1200"/>
          </a:p>
          <a:p>
            <a:pPr algn="l">
              <a:defRPr/>
            </a:pPr>
            <a:r>
              <a:rPr sz="1200"/>
              <a:t>   WSACleanup();</a:t>
            </a:r>
            <a:endParaRPr sz="1200"/>
          </a:p>
          <a:p>
            <a:pPr algn="l">
              <a:defRPr/>
            </a:pPr>
            <a:r>
              <a:rPr sz="1200"/>
              <a:t>    return 1;</a:t>
            </a:r>
            <a:endParaRPr sz="1200"/>
          </a:p>
          <a:p>
            <a:pPr algn="l">
              <a:defRPr/>
            </a:pPr>
            <a:r>
              <a:rPr sz="1200"/>
              <a:t>}</a:t>
            </a:r>
            <a:endParaRPr sz="1200"/>
          </a:p>
        </p:txBody>
      </p:sp>
      <p:sp>
        <p:nvSpPr>
          <p:cNvPr id="1225923496" name=""/>
          <p:cNvSpPr/>
          <p:nvPr/>
        </p:nvSpPr>
        <p:spPr bwMode="auto">
          <a:xfrm>
            <a:off x="1071401" y="3869677"/>
            <a:ext cx="8216328" cy="207299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200" b="0" i="0" u="none">
                <a:solidFill>
                  <a:srgbClr val="000000"/>
                </a:solidFill>
                <a:latin typeface="Times New Roman"/>
                <a:ea typeface="Times New Roman"/>
                <a:cs typeface="Times New Roman"/>
              </a:rPr>
              <a:t>The parameters passed to the socket </a:t>
            </a:r>
            <a:r>
              <a:rPr sz="1200" b="0" i="0" u="none">
                <a:solidFill>
                  <a:srgbClr val="000000"/>
                </a:solidFill>
                <a:latin typeface="Times New Roman"/>
                <a:ea typeface="Times New Roman"/>
                <a:cs typeface="Times New Roman"/>
              </a:rPr>
              <a:t>function can be changed for different implementations.</a:t>
            </a:r>
            <a:endParaRPr sz="1200" b="0" i="0" u="none">
              <a:solidFill>
                <a:srgbClr val="000000"/>
              </a:solidFill>
              <a:latin typeface="Times New Roman"/>
              <a:ea typeface="Times New Roman"/>
              <a:cs typeface="Times New Roman"/>
            </a:endParaRPr>
          </a:p>
          <a:p>
            <a:pPr>
              <a:defRPr/>
            </a:pPr>
            <a:endParaRPr/>
          </a:p>
          <a:p>
            <a:pPr>
              <a:defRPr/>
            </a:pPr>
            <a:r>
              <a:rPr sz="1200" b="0" i="0" u="none">
                <a:solidFill>
                  <a:srgbClr val="000000"/>
                </a:solidFill>
                <a:latin typeface="Times New Roman"/>
                <a:ea typeface="Times New Roman"/>
                <a:cs typeface="Times New Roman"/>
              </a:rPr>
              <a:t>Error detection is a key part of successful networking code. </a:t>
            </a:r>
            <a:endParaRPr sz="1200" b="0" i="0" u="none">
              <a:solidFill>
                <a:srgbClr val="000000"/>
              </a:solidFill>
              <a:latin typeface="Times New Roman"/>
              <a:ea typeface="Times New Roman"/>
              <a:cs typeface="Times New Roman"/>
            </a:endParaRPr>
          </a:p>
          <a:p>
            <a:pPr>
              <a:defRPr/>
            </a:pPr>
            <a:endParaRPr/>
          </a:p>
          <a:p>
            <a:pPr>
              <a:defRPr/>
            </a:pPr>
            <a:r>
              <a:rPr sz="1200" b="0" i="0" u="none">
                <a:solidFill>
                  <a:srgbClr val="000000"/>
                </a:solidFill>
                <a:latin typeface="Times New Roman"/>
                <a:ea typeface="Times New Roman"/>
                <a:cs typeface="Times New Roman"/>
              </a:rPr>
              <a:t>If the </a:t>
            </a:r>
            <a:r>
              <a:rPr sz="1200" b="0" i="0" u="none">
                <a:solidFill>
                  <a:srgbClr val="000000"/>
                </a:solidFill>
                <a:latin typeface="Times New Roman"/>
                <a:ea typeface="Times New Roman"/>
                <a:cs typeface="Times New Roman"/>
              </a:rPr>
              <a:t> call fails, it returns INVALID_SOCKET. </a:t>
            </a:r>
            <a:endParaRPr sz="1200" b="0" i="0" u="none">
              <a:solidFill>
                <a:srgbClr val="000000"/>
              </a:solidFill>
              <a:latin typeface="Times New Roman"/>
              <a:ea typeface="Times New Roman"/>
              <a:cs typeface="Times New Roman"/>
            </a:endParaRPr>
          </a:p>
          <a:p>
            <a:pPr>
              <a:defRPr/>
            </a:pPr>
            <a:endParaRPr sz="1200" b="0" i="0" u="none">
              <a:solidFill>
                <a:srgbClr val="000000"/>
              </a:solidFill>
              <a:latin typeface="Times New Roman"/>
              <a:ea typeface="Times New Roman"/>
              <a:cs typeface="Times New Roman"/>
            </a:endParaRPr>
          </a:p>
          <a:p>
            <a:pPr>
              <a:defRPr/>
            </a:pPr>
            <a:r>
              <a:rPr sz="1200" b="0" i="0" u="none">
                <a:solidFill>
                  <a:srgbClr val="000000"/>
                </a:solidFill>
                <a:latin typeface="Times New Roman"/>
                <a:ea typeface="Times New Roman"/>
                <a:cs typeface="Times New Roman"/>
              </a:rPr>
              <a:t>The </a:t>
            </a:r>
            <a:r>
              <a:rPr sz="1200" b="1" i="0" u="none">
                <a:solidFill>
                  <a:srgbClr val="000000"/>
                </a:solidFill>
                <a:latin typeface="Times New Roman"/>
                <a:ea typeface="Times New Roman"/>
                <a:cs typeface="Times New Roman"/>
              </a:rPr>
              <a:t>if</a:t>
            </a:r>
            <a:r>
              <a:rPr sz="1200" b="0" i="0" u="none">
                <a:solidFill>
                  <a:srgbClr val="000000"/>
                </a:solidFill>
                <a:latin typeface="Times New Roman"/>
                <a:ea typeface="Times New Roman"/>
                <a:cs typeface="Times New Roman"/>
              </a:rPr>
              <a:t> statement in the previous code is used to catch any errors that may have occurred while creating the socket. WSAGetLastError()</a:t>
            </a:r>
            <a:r>
              <a:rPr sz="1200" b="0" i="0" u="none">
                <a:solidFill>
                  <a:srgbClr val="000000"/>
                </a:solidFill>
                <a:latin typeface="Times New Roman"/>
                <a:ea typeface="Times New Roman"/>
                <a:cs typeface="Times New Roman"/>
              </a:rPr>
              <a:t> returns an error number associated with the last error that occurred.</a:t>
            </a:r>
            <a:endParaRPr/>
          </a:p>
          <a:p>
            <a:pPr>
              <a:defRPr/>
            </a:pPr>
            <a:endParaRPr sz="800" b="0" i="0" u="none">
              <a:solidFill>
                <a:srgbClr val="000000"/>
              </a:solidFill>
              <a:latin typeface="Times New Roman"/>
              <a:ea typeface="Times New Roman"/>
              <a:cs typeface="Times New Roman"/>
            </a:endParaRPr>
          </a:p>
          <a:p>
            <a:pPr>
              <a:defRPr/>
            </a:pPr>
            <a:r>
              <a:rPr sz="1100" u="sng">
                <a:solidFill>
                  <a:schemeClr val="hlink"/>
                </a:solidFill>
                <a:hlinkClick r:id="rId3" tooltip="https://learn.microsoft.com/en-us/windows/desktop/api/winsock/nf-winsock-wsacleanup"/>
              </a:rPr>
              <a:t>WSACleanup</a:t>
            </a:r>
            <a:r>
              <a:rPr sz="1800"/>
              <a:t> </a:t>
            </a:r>
            <a:r>
              <a:rPr sz="1400" b="0" i="0" u="none">
                <a:solidFill>
                  <a:srgbClr val="000000"/>
                </a:solidFill>
                <a:latin typeface="Times New Roman"/>
                <a:ea typeface="Times New Roman"/>
                <a:cs typeface="Times New Roman"/>
              </a:rPr>
              <a:t>is used to terminate the use of the WS2_32 DLL.</a:t>
            </a:r>
            <a:endParaRPr sz="1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54953784" name="Title 1"/>
          <p:cNvSpPr>
            <a:spLocks noGrp="1"/>
          </p:cNvSpPr>
          <p:nvPr>
            <p:ph type="title"/>
          </p:nvPr>
        </p:nvSpPr>
        <p:spPr bwMode="auto"/>
        <p:txBody>
          <a:bodyPr/>
          <a:lstStyle/>
          <a:p>
            <a:pPr>
              <a:defRPr/>
            </a:pPr>
            <a:r>
              <a:rPr sz="2400"/>
              <a:t>Connecting to a socket</a:t>
            </a:r>
            <a:endParaRPr sz="2400"/>
          </a:p>
        </p:txBody>
      </p:sp>
      <p:sp>
        <p:nvSpPr>
          <p:cNvPr id="593338101" name="Content Placeholder 2"/>
          <p:cNvSpPr>
            <a:spLocks noGrp="1"/>
          </p:cNvSpPr>
          <p:nvPr>
            <p:ph idx="1"/>
          </p:nvPr>
        </p:nvSpPr>
        <p:spPr bwMode="auto">
          <a:xfrm>
            <a:off x="795250" y="1514059"/>
            <a:ext cx="10515600" cy="4351338"/>
          </a:xfrm>
        </p:spPr>
        <p:txBody>
          <a:bodyPr/>
          <a:lstStyle/>
          <a:p>
            <a:pPr marL="0" indent="0">
              <a:buFont typeface="Arial"/>
              <a:buNone/>
              <a:defRPr/>
            </a:pPr>
            <a:r>
              <a:rPr sz="1200" b="0" i="0" u="none">
                <a:solidFill>
                  <a:srgbClr val="000000"/>
                </a:solidFill>
                <a:latin typeface="Times New Roman"/>
                <a:ea typeface="Times New Roman"/>
                <a:cs typeface="Times New Roman"/>
              </a:rPr>
              <a:t>For a client to communicate on a network, it must connect to a server.</a:t>
            </a:r>
            <a:endParaRPr/>
          </a:p>
          <a:p>
            <a:pPr marL="0" indent="0">
              <a:buFont typeface="Arial"/>
              <a:buNone/>
              <a:defRPr/>
            </a:pPr>
            <a:r>
              <a:rPr sz="1200" b="0" i="0" u="none">
                <a:solidFill>
                  <a:srgbClr val="000000"/>
                </a:solidFill>
                <a:latin typeface="Times New Roman"/>
                <a:ea typeface="Times New Roman"/>
                <a:cs typeface="Times New Roman"/>
              </a:rPr>
              <a:t>Call the </a:t>
            </a:r>
            <a:r>
              <a:rPr sz="1200" b="1" i="1" u="sng">
                <a:solidFill>
                  <a:srgbClr val="000000"/>
                </a:solidFill>
                <a:latin typeface="Times New Roman"/>
                <a:ea typeface="Times New Roman"/>
                <a:cs typeface="Times New Roman"/>
              </a:rPr>
              <a:t>connectsockaddr </a:t>
            </a:r>
            <a:r>
              <a:rPr sz="1200" b="1" i="1" u="sng">
                <a:solidFill>
                  <a:srgbClr val="000000"/>
                </a:solidFill>
                <a:latin typeface="Times New Roman"/>
                <a:ea typeface="Times New Roman"/>
                <a:cs typeface="Times New Roman"/>
              </a:rPr>
              <a:t> </a:t>
            </a:r>
            <a:r>
              <a:rPr sz="1200" b="0" i="0" u="none">
                <a:solidFill>
                  <a:srgbClr val="000000"/>
                </a:solidFill>
                <a:latin typeface="Times New Roman"/>
                <a:ea typeface="Times New Roman"/>
                <a:cs typeface="Times New Roman"/>
              </a:rPr>
              <a:t>function, passing the created socket and the </a:t>
            </a:r>
            <a:r>
              <a:rPr sz="1200" b="0" i="0" u="none">
                <a:solidFill>
                  <a:srgbClr val="000000"/>
                </a:solidFill>
                <a:latin typeface="Times New Roman"/>
                <a:ea typeface="Times New Roman"/>
                <a:cs typeface="Times New Roman"/>
              </a:rPr>
              <a:t> structure as parameters. </a:t>
            </a:r>
            <a:endParaRPr sz="1200" b="0" i="0" u="none">
              <a:solidFill>
                <a:srgbClr val="000000"/>
              </a:solidFill>
              <a:latin typeface="Times New Roman"/>
              <a:ea typeface="Times New Roman"/>
              <a:cs typeface="Times New Roman"/>
            </a:endParaRPr>
          </a:p>
          <a:p>
            <a:pPr marL="0" indent="0">
              <a:buFont typeface="Arial"/>
              <a:buNone/>
              <a:defRPr/>
            </a:pPr>
            <a:r>
              <a:rPr sz="1200" b="0" i="0" u="none">
                <a:solidFill>
                  <a:srgbClr val="000000"/>
                </a:solidFill>
                <a:latin typeface="Times New Roman"/>
                <a:ea typeface="Times New Roman"/>
                <a:cs typeface="Times New Roman"/>
              </a:rPr>
              <a:t>Check for general errors.</a:t>
            </a:r>
            <a:endParaRPr/>
          </a:p>
        </p:txBody>
      </p:sp>
      <p:sp>
        <p:nvSpPr>
          <p:cNvPr id="823937766" name=""/>
          <p:cNvSpPr txBox="1"/>
          <p:nvPr/>
        </p:nvSpPr>
        <p:spPr bwMode="auto">
          <a:xfrm flipH="0" flipV="0">
            <a:off x="697329" y="2468012"/>
            <a:ext cx="6195580" cy="35665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1200">
                <a:solidFill>
                  <a:schemeClr val="accent2">
                    <a:lumMod val="50000"/>
                  </a:schemeClr>
                </a:solidFill>
              </a:rPr>
              <a:t>// Connect to </a:t>
            </a:r>
            <a:r>
              <a:rPr sz="1200">
                <a:solidFill>
                  <a:schemeClr val="accent2">
                    <a:lumMod val="50000"/>
                  </a:schemeClr>
                </a:solidFill>
              </a:rPr>
              <a:t>server</a:t>
            </a:r>
            <a:r>
              <a:rPr sz="1200">
                <a:solidFill>
                  <a:schemeClr val="accent2">
                    <a:lumMod val="50000"/>
                  </a:schemeClr>
                </a:solidFill>
              </a:rPr>
              <a:t>.</a:t>
            </a:r>
            <a:endParaRPr sz="1200"/>
          </a:p>
          <a:p>
            <a:pPr algn="l">
              <a:defRPr/>
            </a:pPr>
            <a:r>
              <a:rPr sz="1200"/>
              <a:t>iResult = connect( ConnectSocket, ptr-&gt;ai_addr, (int)ptr-&gt;ai_addrlen);</a:t>
            </a:r>
            <a:endParaRPr sz="1200"/>
          </a:p>
          <a:p>
            <a:pPr algn="l">
              <a:defRPr/>
            </a:pPr>
            <a:r>
              <a:rPr sz="1200"/>
              <a:t>if (iResult == SOCKET_ERROR) {</a:t>
            </a:r>
            <a:endParaRPr sz="1200"/>
          </a:p>
          <a:p>
            <a:pPr algn="l">
              <a:defRPr/>
            </a:pPr>
            <a:r>
              <a:rPr sz="1200"/>
              <a:t>    closesocket(ConnectSocket);</a:t>
            </a:r>
            <a:endParaRPr sz="1200"/>
          </a:p>
          <a:p>
            <a:pPr algn="l">
              <a:defRPr/>
            </a:pPr>
            <a:r>
              <a:rPr sz="1200"/>
              <a:t>    ConnectSocket = INVALID_SOCKET;</a:t>
            </a:r>
            <a:endParaRPr sz="1200"/>
          </a:p>
          <a:p>
            <a:pPr algn="l">
              <a:defRPr/>
            </a:pPr>
            <a:r>
              <a:rPr sz="1200"/>
              <a:t>}</a:t>
            </a:r>
            <a:endParaRPr sz="1200"/>
          </a:p>
          <a:p>
            <a:pPr algn="l">
              <a:defRPr/>
            </a:pPr>
            <a:endParaRPr sz="1200"/>
          </a:p>
          <a:p>
            <a:pPr algn="l">
              <a:defRPr/>
            </a:pPr>
            <a:r>
              <a:rPr sz="1200">
                <a:solidFill>
                  <a:schemeClr val="accent2">
                    <a:lumMod val="50000"/>
                  </a:schemeClr>
                </a:solidFill>
              </a:rPr>
              <a:t>// Should really try the next address returned by getaddrinfo</a:t>
            </a:r>
            <a:endParaRPr sz="1200">
              <a:solidFill>
                <a:schemeClr val="accent2">
                  <a:lumMod val="50000"/>
                </a:schemeClr>
              </a:solidFill>
            </a:endParaRPr>
          </a:p>
          <a:p>
            <a:pPr algn="l">
              <a:defRPr/>
            </a:pPr>
            <a:r>
              <a:rPr sz="1200">
                <a:solidFill>
                  <a:schemeClr val="accent2">
                    <a:lumMod val="50000"/>
                  </a:schemeClr>
                </a:solidFill>
              </a:rPr>
              <a:t>// if the connect call failed</a:t>
            </a:r>
            <a:endParaRPr sz="1200">
              <a:solidFill>
                <a:schemeClr val="accent2">
                  <a:lumMod val="50000"/>
                </a:schemeClr>
              </a:solidFill>
            </a:endParaRPr>
          </a:p>
          <a:p>
            <a:pPr algn="l">
              <a:defRPr/>
            </a:pPr>
            <a:r>
              <a:rPr sz="1200">
                <a:solidFill>
                  <a:schemeClr val="accent2">
                    <a:lumMod val="50000"/>
                  </a:schemeClr>
                </a:solidFill>
              </a:rPr>
              <a:t>// But for this simple example we just free the resources</a:t>
            </a:r>
            <a:endParaRPr sz="1200">
              <a:solidFill>
                <a:schemeClr val="accent2">
                  <a:lumMod val="50000"/>
                </a:schemeClr>
              </a:solidFill>
            </a:endParaRPr>
          </a:p>
          <a:p>
            <a:pPr algn="l">
              <a:defRPr/>
            </a:pPr>
            <a:r>
              <a:rPr sz="1200">
                <a:solidFill>
                  <a:schemeClr val="accent2">
                    <a:lumMod val="50000"/>
                  </a:schemeClr>
                </a:solidFill>
              </a:rPr>
              <a:t>// returned by getaddrinfo and print an error message</a:t>
            </a:r>
            <a:endParaRPr sz="1200"/>
          </a:p>
          <a:p>
            <a:pPr algn="l">
              <a:defRPr/>
            </a:pPr>
            <a:endParaRPr sz="1200"/>
          </a:p>
          <a:p>
            <a:pPr algn="l">
              <a:defRPr/>
            </a:pPr>
            <a:r>
              <a:rPr sz="1200"/>
              <a:t>freeaddrinfo(result);</a:t>
            </a:r>
            <a:endParaRPr sz="1200"/>
          </a:p>
          <a:p>
            <a:pPr algn="l">
              <a:defRPr/>
            </a:pPr>
            <a:endParaRPr sz="1200"/>
          </a:p>
          <a:p>
            <a:pPr algn="l">
              <a:defRPr/>
            </a:pPr>
            <a:r>
              <a:rPr sz="1200"/>
              <a:t>if (ConnectSocket == INVALID_SOCKET) {</a:t>
            </a:r>
            <a:endParaRPr sz="1200"/>
          </a:p>
          <a:p>
            <a:pPr algn="l">
              <a:defRPr/>
            </a:pPr>
            <a:r>
              <a:rPr sz="1200"/>
              <a:t>    printf("Unable to connect to server!\n");</a:t>
            </a:r>
            <a:endParaRPr sz="1200"/>
          </a:p>
          <a:p>
            <a:pPr algn="l">
              <a:defRPr/>
            </a:pPr>
            <a:r>
              <a:rPr sz="1200"/>
              <a:t>    WSACleanup();</a:t>
            </a:r>
            <a:endParaRPr sz="1200"/>
          </a:p>
          <a:p>
            <a:pPr algn="l">
              <a:defRPr/>
            </a:pPr>
            <a:r>
              <a:rPr sz="1200"/>
              <a:t>    return 1;</a:t>
            </a:r>
            <a:endParaRPr sz="1200"/>
          </a:p>
          <a:p>
            <a:pPr algn="l">
              <a:defRPr/>
            </a:pPr>
            <a:r>
              <a:rPr sz="1200"/>
              <a:t>}</a:t>
            </a:r>
            <a:endParaRPr sz="1200"/>
          </a:p>
        </p:txBody>
      </p:sp>
      <p:sp>
        <p:nvSpPr>
          <p:cNvPr id="1104536743" name=""/>
          <p:cNvSpPr/>
          <p:nvPr/>
        </p:nvSpPr>
        <p:spPr bwMode="auto">
          <a:xfrm flipH="0" flipV="0">
            <a:off x="5999639" y="2468012"/>
            <a:ext cx="5549141" cy="2835000"/>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200" b="0" i="0" u="none">
                <a:solidFill>
                  <a:srgbClr val="000000"/>
                </a:solidFill>
                <a:latin typeface="Times New Roman"/>
                <a:ea typeface="Times New Roman"/>
                <a:cs typeface="Times New Roman"/>
              </a:rPr>
              <a:t>The </a:t>
            </a:r>
            <a:r>
              <a:rPr sz="1200" b="0" i="0" u="none">
                <a:solidFill>
                  <a:srgbClr val="000000"/>
                </a:solidFill>
                <a:latin typeface="Times New Roman"/>
                <a:ea typeface="Times New Roman"/>
                <a:cs typeface="Times New Roman"/>
              </a:rPr>
              <a:t> getaddrinfo function is used to determine the values in the sockaddr </a:t>
            </a:r>
            <a:r>
              <a:rPr sz="1200" b="0" i="0" u="none">
                <a:solidFill>
                  <a:srgbClr val="000000"/>
                </a:solidFill>
                <a:latin typeface="Times New Roman"/>
                <a:ea typeface="Times New Roman"/>
                <a:cs typeface="Times New Roman"/>
              </a:rPr>
              <a:t>structure.</a:t>
            </a:r>
            <a:endParaRPr sz="1200" b="0" i="0" u="none">
              <a:solidFill>
                <a:srgbClr val="000000"/>
              </a:solidFill>
              <a:latin typeface="Times New Roman"/>
              <a:ea typeface="Times New Roman"/>
              <a:cs typeface="Times New Roman"/>
            </a:endParaRPr>
          </a:p>
          <a:p>
            <a:pPr>
              <a:defRPr/>
            </a:pPr>
            <a:endParaRPr/>
          </a:p>
          <a:p>
            <a:pPr>
              <a:defRPr/>
            </a:pPr>
            <a:r>
              <a:rPr sz="1200" b="0" i="0" u="none">
                <a:solidFill>
                  <a:srgbClr val="000000"/>
                </a:solidFill>
                <a:latin typeface="Times New Roman"/>
                <a:ea typeface="Times New Roman"/>
                <a:cs typeface="Times New Roman"/>
              </a:rPr>
              <a:t> In this example, the first IP address returned by the </a:t>
            </a:r>
            <a:r>
              <a:rPr sz="1200" b="1" i="0" u="none">
                <a:solidFill>
                  <a:srgbClr val="000000"/>
                </a:solidFill>
                <a:latin typeface="Times New Roman"/>
                <a:ea typeface="Times New Roman"/>
                <a:cs typeface="Times New Roman"/>
              </a:rPr>
              <a:t>getaddrinfo</a:t>
            </a:r>
            <a:r>
              <a:rPr sz="1200" b="0" i="0" u="none">
                <a:solidFill>
                  <a:srgbClr val="000000"/>
                </a:solidFill>
                <a:latin typeface="Times New Roman"/>
                <a:ea typeface="Times New Roman"/>
                <a:cs typeface="Times New Roman"/>
              </a:rPr>
              <a:t> function is used to specify the </a:t>
            </a:r>
            <a:r>
              <a:rPr sz="1200" b="1" i="0" u="none">
                <a:solidFill>
                  <a:srgbClr val="000000"/>
                </a:solidFill>
                <a:latin typeface="Times New Roman"/>
                <a:ea typeface="Times New Roman"/>
                <a:cs typeface="Times New Roman"/>
              </a:rPr>
              <a:t>sockaddr</a:t>
            </a:r>
            <a:r>
              <a:rPr sz="1200" b="0" i="0" u="none">
                <a:solidFill>
                  <a:srgbClr val="000000"/>
                </a:solidFill>
                <a:latin typeface="Times New Roman"/>
                <a:ea typeface="Times New Roman"/>
                <a:cs typeface="Times New Roman"/>
              </a:rPr>
              <a:t> structure passed to the connect</a:t>
            </a:r>
            <a:r>
              <a:rPr sz="1200" b="0" i="0" u="none">
                <a:solidFill>
                  <a:srgbClr val="000000"/>
                </a:solidFill>
                <a:latin typeface="Times New Roman"/>
                <a:ea typeface="Times New Roman"/>
                <a:cs typeface="Times New Roman"/>
              </a:rPr>
              <a:t>.</a:t>
            </a:r>
            <a:endParaRPr sz="1200" b="0" i="0" u="none">
              <a:solidFill>
                <a:srgbClr val="000000"/>
              </a:solidFill>
              <a:latin typeface="Times New Roman"/>
              <a:ea typeface="Times New Roman"/>
              <a:cs typeface="Times New Roman"/>
            </a:endParaRPr>
          </a:p>
          <a:p>
            <a:pPr>
              <a:defRPr/>
            </a:pPr>
            <a:endParaRPr sz="1200" b="0" i="0" u="none">
              <a:solidFill>
                <a:srgbClr val="000000"/>
              </a:solidFill>
              <a:latin typeface="Times New Roman"/>
              <a:ea typeface="Times New Roman"/>
              <a:cs typeface="Times New Roman"/>
            </a:endParaRPr>
          </a:p>
          <a:p>
            <a:pPr>
              <a:defRPr/>
            </a:pPr>
            <a:r>
              <a:rPr sz="1200" b="0" i="0" u="none">
                <a:solidFill>
                  <a:srgbClr val="000000"/>
                </a:solidFill>
                <a:latin typeface="Times New Roman"/>
                <a:ea typeface="Times New Roman"/>
                <a:cs typeface="Times New Roman"/>
              </a:rPr>
              <a:t> If the </a:t>
            </a:r>
            <a:r>
              <a:rPr sz="1200" b="1" i="0" u="none">
                <a:solidFill>
                  <a:srgbClr val="000000"/>
                </a:solidFill>
                <a:latin typeface="Times New Roman"/>
                <a:ea typeface="Times New Roman"/>
                <a:cs typeface="Times New Roman"/>
              </a:rPr>
              <a:t>connect</a:t>
            </a:r>
            <a:r>
              <a:rPr sz="1200" b="0" i="0" u="none">
                <a:solidFill>
                  <a:srgbClr val="000000"/>
                </a:solidFill>
                <a:latin typeface="Times New Roman"/>
                <a:ea typeface="Times New Roman"/>
                <a:cs typeface="Times New Roman"/>
              </a:rPr>
              <a:t> call fails to the first IP address, then try the next </a:t>
            </a:r>
            <a:r>
              <a:rPr sz="1200" b="1" i="1" u="sng">
                <a:solidFill>
                  <a:srgbClr val="000000"/>
                </a:solidFill>
                <a:latin typeface="Times New Roman"/>
                <a:ea typeface="Times New Roman"/>
                <a:cs typeface="Times New Roman"/>
              </a:rPr>
              <a:t>addrinfo</a:t>
            </a:r>
            <a:r>
              <a:rPr sz="1200" b="1" i="1" u="sng">
                <a:solidFill>
                  <a:srgbClr val="000000"/>
                </a:solidFill>
                <a:latin typeface="Times New Roman"/>
                <a:ea typeface="Times New Roman"/>
                <a:cs typeface="Times New Roman"/>
              </a:rPr>
              <a:t> </a:t>
            </a:r>
            <a:r>
              <a:rPr sz="1200" b="0" i="0" u="none">
                <a:solidFill>
                  <a:srgbClr val="000000"/>
                </a:solidFill>
                <a:latin typeface="Times New Roman"/>
                <a:ea typeface="Times New Roman"/>
                <a:cs typeface="Times New Roman"/>
              </a:rPr>
              <a:t>structure in the linked list returned from the </a:t>
            </a:r>
            <a:r>
              <a:rPr sz="1200" b="1" i="0" u="none">
                <a:solidFill>
                  <a:srgbClr val="000000"/>
                </a:solidFill>
                <a:latin typeface="Times New Roman"/>
                <a:ea typeface="Times New Roman"/>
                <a:cs typeface="Times New Roman"/>
              </a:rPr>
              <a:t>getaddrinfo</a:t>
            </a:r>
            <a:r>
              <a:rPr sz="1200" b="0" i="0" u="none">
                <a:solidFill>
                  <a:srgbClr val="000000"/>
                </a:solidFill>
                <a:latin typeface="Times New Roman"/>
                <a:ea typeface="Times New Roman"/>
                <a:cs typeface="Times New Roman"/>
              </a:rPr>
              <a:t> function.</a:t>
            </a:r>
            <a:endParaRPr/>
          </a:p>
          <a:p>
            <a:pPr>
              <a:defRPr/>
            </a:pPr>
            <a:endParaRPr sz="1200" b="0" i="0" u="none">
              <a:solidFill>
                <a:srgbClr val="000000"/>
              </a:solidFill>
              <a:latin typeface="Times New Roman"/>
              <a:ea typeface="Times New Roman"/>
              <a:cs typeface="Times New Roman"/>
            </a:endParaRPr>
          </a:p>
          <a:p>
            <a:pPr>
              <a:defRPr/>
            </a:pPr>
            <a:r>
              <a:rPr sz="1200" b="0" i="0" u="none">
                <a:solidFill>
                  <a:srgbClr val="000000"/>
                </a:solidFill>
                <a:latin typeface="Times New Roman"/>
                <a:ea typeface="Times New Roman"/>
                <a:cs typeface="Times New Roman"/>
              </a:rPr>
              <a:t>The information specified in the </a:t>
            </a:r>
            <a:r>
              <a:rPr sz="1200" b="0" i="0" u="none">
                <a:solidFill>
                  <a:srgbClr val="000000"/>
                </a:solidFill>
                <a:latin typeface="Times New Roman"/>
                <a:ea typeface="Times New Roman"/>
                <a:cs typeface="Times New Roman"/>
              </a:rPr>
              <a:t>sockaddr  structure includes:</a:t>
            </a:r>
            <a:endParaRPr sz="1200" b="0" i="0" u="none">
              <a:solidFill>
                <a:srgbClr val="000000"/>
              </a:solidFill>
              <a:latin typeface="Times New Roman"/>
              <a:ea typeface="Times New Roman"/>
              <a:cs typeface="Times New Roman"/>
            </a:endParaRPr>
          </a:p>
          <a:p>
            <a:pPr>
              <a:defRPr/>
            </a:pPr>
            <a:endParaRPr/>
          </a:p>
          <a:p>
            <a:pPr marL="217793" indent="-217793">
              <a:buAutoNum type="arabicParenR"/>
              <a:defRPr/>
            </a:pPr>
            <a:r>
              <a:rPr sz="1200" b="0" i="0" u="none">
                <a:solidFill>
                  <a:srgbClr val="000000"/>
                </a:solidFill>
                <a:latin typeface="Times New Roman"/>
                <a:ea typeface="Times New Roman"/>
                <a:cs typeface="Times New Roman"/>
              </a:rPr>
              <a:t>IP address of the server that the client will try to connect to.</a:t>
            </a:r>
            <a:r>
              <a:rPr sz="1200" b="0" i="0" u="none">
                <a:solidFill>
                  <a:srgbClr val="000000"/>
                </a:solidFill>
                <a:latin typeface="Times New Roman"/>
                <a:ea typeface="Times New Roman"/>
                <a:cs typeface="Times New Roman"/>
              </a:rPr>
              <a:t>the port number on the server that the client will connect to. </a:t>
            </a:r>
            <a:endParaRPr sz="1200" b="0" i="0" u="none">
              <a:solidFill>
                <a:srgbClr val="000000"/>
              </a:solidFill>
              <a:latin typeface="Times New Roman"/>
              <a:ea typeface="Times New Roman"/>
              <a:cs typeface="Times New Roman"/>
            </a:endParaRPr>
          </a:p>
          <a:p>
            <a:pPr>
              <a:defRPr/>
            </a:pPr>
            <a:endParaRPr sz="1200" b="0" i="0" u="none">
              <a:solidFill>
                <a:srgbClr val="000000"/>
              </a:solidFill>
              <a:latin typeface="Times New Roman"/>
              <a:ea typeface="Times New Roman"/>
              <a:cs typeface="Times New Roman"/>
            </a:endParaRPr>
          </a:p>
          <a:p>
            <a:pPr>
              <a:defRPr/>
            </a:pPr>
            <a:r>
              <a:rPr sz="1200" b="0" i="0" u="none">
                <a:solidFill>
                  <a:srgbClr val="000000"/>
                </a:solidFill>
                <a:latin typeface="Times New Roman"/>
                <a:ea typeface="Times New Roman"/>
                <a:cs typeface="Times New Roman"/>
              </a:rPr>
              <a:t>2)  This port was specified as port 27015 when the client called the </a:t>
            </a:r>
            <a:r>
              <a:rPr sz="1200" b="0" i="0" u="none">
                <a:solidFill>
                  <a:srgbClr val="000000"/>
                </a:solidFill>
                <a:latin typeface="Times New Roman"/>
                <a:ea typeface="Times New Roman"/>
                <a:cs typeface="Times New Roman"/>
              </a:rPr>
              <a:t> function.</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04699075" name="Title 1"/>
          <p:cNvSpPr>
            <a:spLocks noGrp="1"/>
          </p:cNvSpPr>
          <p:nvPr>
            <p:ph type="title"/>
          </p:nvPr>
        </p:nvSpPr>
        <p:spPr bwMode="auto"/>
        <p:txBody>
          <a:bodyPr/>
          <a:lstStyle/>
          <a:p>
            <a:pPr>
              <a:defRPr/>
            </a:pPr>
            <a:r>
              <a:rPr sz="2400" b="1" i="0" u="none">
                <a:solidFill>
                  <a:srgbClr val="000000"/>
                </a:solidFill>
                <a:latin typeface="Times New Roman"/>
                <a:ea typeface="Times New Roman"/>
                <a:cs typeface="Times New Roman"/>
              </a:rPr>
              <a:t>Sending and Receiving Data on the Client</a:t>
            </a:r>
            <a:endParaRPr/>
          </a:p>
        </p:txBody>
      </p:sp>
      <p:sp>
        <p:nvSpPr>
          <p:cNvPr id="273978189" name="Content Placeholder 2"/>
          <p:cNvSpPr>
            <a:spLocks noGrp="1"/>
          </p:cNvSpPr>
          <p:nvPr>
            <p:ph idx="1"/>
          </p:nvPr>
        </p:nvSpPr>
        <p:spPr bwMode="auto">
          <a:xfrm>
            <a:off x="838198" y="1576372"/>
            <a:ext cx="10515600" cy="4351338"/>
          </a:xfrm>
        </p:spPr>
        <p:txBody>
          <a:bodyPr/>
          <a:lstStyle/>
          <a:p>
            <a:pPr marL="0" indent="0">
              <a:buFont typeface="Arial"/>
              <a:buNone/>
              <a:defRPr/>
            </a:pPr>
            <a:r>
              <a:rPr sz="1200" b="0" i="0" u="none">
                <a:solidFill>
                  <a:srgbClr val="000000"/>
                </a:solidFill>
                <a:latin typeface="Times New Roman"/>
                <a:ea typeface="Times New Roman"/>
                <a:cs typeface="Times New Roman"/>
              </a:rPr>
              <a:t> </a:t>
            </a:r>
            <a:r>
              <a:rPr sz="1200" b="1" i="0" u="sng">
                <a:solidFill>
                  <a:srgbClr val="000000"/>
                </a:solidFill>
                <a:latin typeface="Times New Roman"/>
                <a:ea typeface="Times New Roman"/>
                <a:cs typeface="Times New Roman"/>
              </a:rPr>
              <a:t>send </a:t>
            </a:r>
            <a:r>
              <a:rPr sz="1200" b="0" i="0" u="none">
                <a:solidFill>
                  <a:srgbClr val="000000"/>
                </a:solidFill>
                <a:latin typeface="Times New Roman"/>
                <a:ea typeface="Times New Roman"/>
                <a:cs typeface="Times New Roman"/>
              </a:rPr>
              <a:t>and  </a:t>
            </a:r>
            <a:r>
              <a:rPr sz="1200" b="1" i="0" u="sng">
                <a:solidFill>
                  <a:srgbClr val="000000"/>
                </a:solidFill>
                <a:latin typeface="Times New Roman"/>
                <a:ea typeface="Times New Roman"/>
                <a:cs typeface="Times New Roman"/>
              </a:rPr>
              <a:t>recv</a:t>
            </a:r>
            <a:r>
              <a:rPr sz="1200" b="1" i="0" u="sng">
                <a:solidFill>
                  <a:srgbClr val="000000"/>
                </a:solidFill>
                <a:latin typeface="Times New Roman"/>
                <a:ea typeface="Times New Roman"/>
                <a:cs typeface="Times New Roman"/>
              </a:rPr>
              <a:t> </a:t>
            </a:r>
            <a:r>
              <a:rPr sz="1200" b="0" i="0" u="none">
                <a:solidFill>
                  <a:srgbClr val="000000"/>
                </a:solidFill>
                <a:latin typeface="Times New Roman"/>
                <a:ea typeface="Times New Roman"/>
                <a:cs typeface="Times New Roman"/>
              </a:rPr>
              <a:t>functions used by the client once a connection is established.</a:t>
            </a:r>
            <a:endParaRPr/>
          </a:p>
        </p:txBody>
      </p:sp>
      <p:sp>
        <p:nvSpPr>
          <p:cNvPr id="1314070591" name=""/>
          <p:cNvSpPr txBox="1"/>
          <p:nvPr/>
        </p:nvSpPr>
        <p:spPr bwMode="auto">
          <a:xfrm flipH="0" flipV="0">
            <a:off x="6365747" y="1770661"/>
            <a:ext cx="5426403" cy="3612238"/>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endParaRPr sz="1100"/>
          </a:p>
          <a:p>
            <a:pPr algn="l">
              <a:defRPr/>
            </a:pPr>
            <a:r>
              <a:rPr sz="1100">
                <a:solidFill>
                  <a:schemeClr val="accent2">
                    <a:lumMod val="50000"/>
                  </a:schemeClr>
                </a:solidFill>
              </a:rPr>
              <a:t>// shutdown the connection for sending since no more data will be sent</a:t>
            </a:r>
            <a:endParaRPr sz="1100">
              <a:solidFill>
                <a:schemeClr val="accent2">
                  <a:lumMod val="50000"/>
                </a:schemeClr>
              </a:solidFill>
            </a:endParaRPr>
          </a:p>
          <a:p>
            <a:pPr algn="l">
              <a:defRPr/>
            </a:pPr>
            <a:r>
              <a:rPr sz="1100">
                <a:solidFill>
                  <a:schemeClr val="accent2">
                    <a:lumMod val="50000"/>
                  </a:schemeClr>
                </a:solidFill>
              </a:rPr>
              <a:t>// the client can still use the ConnectSocket for receiving data</a:t>
            </a:r>
            <a:endParaRPr sz="1100"/>
          </a:p>
          <a:p>
            <a:pPr algn="l">
              <a:defRPr/>
            </a:pPr>
            <a:r>
              <a:rPr sz="1100"/>
              <a:t>iResult = shutdown(ConnectSocket, SD_SEND);</a:t>
            </a:r>
            <a:endParaRPr sz="1100"/>
          </a:p>
          <a:p>
            <a:pPr algn="l">
              <a:defRPr/>
            </a:pPr>
            <a:r>
              <a:rPr sz="1100"/>
              <a:t>if (iResult == SOCKET_ERROR) {</a:t>
            </a:r>
            <a:endParaRPr sz="1100"/>
          </a:p>
          <a:p>
            <a:pPr algn="l">
              <a:defRPr/>
            </a:pPr>
            <a:r>
              <a:rPr sz="1100"/>
              <a:t>    printf("shutdown failed: %d\n", WSAGetLastError());</a:t>
            </a:r>
            <a:endParaRPr sz="1100"/>
          </a:p>
          <a:p>
            <a:pPr algn="l">
              <a:defRPr/>
            </a:pPr>
            <a:r>
              <a:rPr sz="1100"/>
              <a:t>    closesocket(ConnectSocket);</a:t>
            </a:r>
            <a:endParaRPr sz="1100"/>
          </a:p>
          <a:p>
            <a:pPr algn="l">
              <a:defRPr/>
            </a:pPr>
            <a:r>
              <a:rPr sz="1100"/>
              <a:t>    WSACleanup();</a:t>
            </a:r>
            <a:endParaRPr sz="1100"/>
          </a:p>
          <a:p>
            <a:pPr algn="l">
              <a:defRPr/>
            </a:pPr>
            <a:r>
              <a:rPr sz="1100"/>
              <a:t>    return 1;</a:t>
            </a:r>
            <a:endParaRPr sz="1100"/>
          </a:p>
          <a:p>
            <a:pPr algn="l">
              <a:defRPr/>
            </a:pPr>
            <a:r>
              <a:rPr sz="1100"/>
              <a:t>}</a:t>
            </a:r>
            <a:endParaRPr sz="1100"/>
          </a:p>
          <a:p>
            <a:pPr algn="l">
              <a:defRPr/>
            </a:pPr>
            <a:endParaRPr sz="1100"/>
          </a:p>
          <a:p>
            <a:pPr algn="l">
              <a:defRPr/>
            </a:pPr>
            <a:r>
              <a:rPr sz="1100">
                <a:solidFill>
                  <a:schemeClr val="accent2">
                    <a:lumMod val="50000"/>
                  </a:schemeClr>
                </a:solidFill>
              </a:rPr>
              <a:t>// Receive data until the server closes the connection</a:t>
            </a:r>
            <a:endParaRPr sz="1100">
              <a:solidFill>
                <a:schemeClr val="accent2">
                  <a:lumMod val="50000"/>
                </a:schemeClr>
              </a:solidFill>
            </a:endParaRPr>
          </a:p>
          <a:p>
            <a:pPr algn="l">
              <a:defRPr/>
            </a:pPr>
            <a:r>
              <a:rPr sz="1100"/>
              <a:t>do {</a:t>
            </a:r>
            <a:endParaRPr sz="1100"/>
          </a:p>
          <a:p>
            <a:pPr algn="l">
              <a:defRPr/>
            </a:pPr>
            <a:r>
              <a:rPr sz="1100"/>
              <a:t>    iResult = recv(ConnectSocket, recvbuf, recvbuflen, 0);</a:t>
            </a:r>
            <a:endParaRPr sz="1100"/>
          </a:p>
          <a:p>
            <a:pPr algn="l">
              <a:defRPr/>
            </a:pPr>
            <a:r>
              <a:rPr sz="1100"/>
              <a:t>    if (iResult &gt; 0)</a:t>
            </a:r>
            <a:endParaRPr sz="1100"/>
          </a:p>
          <a:p>
            <a:pPr algn="l">
              <a:defRPr/>
            </a:pPr>
            <a:r>
              <a:rPr sz="1100"/>
              <a:t>        printf("Bytes received: %d\n", iResult);</a:t>
            </a:r>
            <a:endParaRPr sz="1100"/>
          </a:p>
          <a:p>
            <a:pPr algn="l">
              <a:defRPr/>
            </a:pPr>
            <a:r>
              <a:rPr sz="1100"/>
              <a:t>    else if (iResult == 0)</a:t>
            </a:r>
            <a:endParaRPr sz="1100"/>
          </a:p>
          <a:p>
            <a:pPr algn="l">
              <a:defRPr/>
            </a:pPr>
            <a:r>
              <a:rPr sz="1100"/>
              <a:t>        printf("Connection closed\n");</a:t>
            </a:r>
            <a:endParaRPr sz="1100"/>
          </a:p>
          <a:p>
            <a:pPr algn="l">
              <a:defRPr/>
            </a:pPr>
            <a:r>
              <a:rPr sz="1100"/>
              <a:t>    else</a:t>
            </a:r>
            <a:endParaRPr sz="1100"/>
          </a:p>
          <a:p>
            <a:pPr algn="l">
              <a:defRPr/>
            </a:pPr>
            <a:r>
              <a:rPr sz="1100"/>
              <a:t>        printf("recv failed: %d\n", WSAGetLastError());</a:t>
            </a:r>
            <a:endParaRPr sz="1100"/>
          </a:p>
          <a:p>
            <a:pPr algn="l">
              <a:defRPr/>
            </a:pPr>
            <a:r>
              <a:rPr sz="1100"/>
              <a:t>} while (iResult &gt; 0);</a:t>
            </a:r>
            <a:endParaRPr sz="1100"/>
          </a:p>
        </p:txBody>
      </p:sp>
      <p:sp>
        <p:nvSpPr>
          <p:cNvPr id="618468855" name=""/>
          <p:cNvSpPr txBox="1"/>
          <p:nvPr/>
        </p:nvSpPr>
        <p:spPr bwMode="auto">
          <a:xfrm flipH="0" flipV="0">
            <a:off x="838198" y="2067770"/>
            <a:ext cx="5324604" cy="32617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1200">
                <a:solidFill>
                  <a:srgbClr val="00B050"/>
                </a:solidFill>
              </a:rPr>
              <a:t>#define DEFAULT_BUFLEN 512</a:t>
            </a:r>
            <a:endParaRPr sz="800">
              <a:solidFill>
                <a:srgbClr val="00B050"/>
              </a:solidFill>
            </a:endParaRPr>
          </a:p>
          <a:p>
            <a:pPr algn="l">
              <a:defRPr/>
            </a:pPr>
            <a:endParaRPr sz="800"/>
          </a:p>
          <a:p>
            <a:pPr algn="l">
              <a:defRPr/>
            </a:pPr>
            <a:r>
              <a:rPr sz="1200"/>
              <a:t>int recvbuflen = DEFAULT_BUFLEN;</a:t>
            </a:r>
            <a:endParaRPr sz="800"/>
          </a:p>
          <a:p>
            <a:pPr algn="l">
              <a:defRPr/>
            </a:pPr>
            <a:endParaRPr sz="800"/>
          </a:p>
          <a:p>
            <a:pPr algn="l">
              <a:defRPr/>
            </a:pPr>
            <a:r>
              <a:rPr sz="1200"/>
              <a:t>const char *sendbuf = </a:t>
            </a:r>
            <a:r>
              <a:rPr sz="1200">
                <a:solidFill>
                  <a:srgbClr val="00B050"/>
                </a:solidFill>
              </a:rPr>
              <a:t>"this is a test"</a:t>
            </a:r>
            <a:r>
              <a:rPr sz="1200"/>
              <a:t>;</a:t>
            </a:r>
            <a:endParaRPr sz="800"/>
          </a:p>
          <a:p>
            <a:pPr algn="l">
              <a:defRPr/>
            </a:pPr>
            <a:r>
              <a:rPr sz="1200"/>
              <a:t>char recvbuf[DEFAULT_BUFLEN];</a:t>
            </a:r>
            <a:endParaRPr sz="800"/>
          </a:p>
          <a:p>
            <a:pPr algn="l">
              <a:defRPr/>
            </a:pPr>
            <a:endParaRPr sz="800"/>
          </a:p>
          <a:p>
            <a:pPr algn="l">
              <a:defRPr/>
            </a:pPr>
            <a:r>
              <a:rPr sz="1200"/>
              <a:t>int iResult;</a:t>
            </a:r>
            <a:endParaRPr sz="800"/>
          </a:p>
          <a:p>
            <a:pPr algn="l">
              <a:defRPr/>
            </a:pPr>
            <a:endParaRPr sz="800"/>
          </a:p>
          <a:p>
            <a:pPr algn="l">
              <a:defRPr/>
            </a:pPr>
            <a:r>
              <a:rPr sz="1200">
                <a:solidFill>
                  <a:schemeClr val="accent2">
                    <a:lumMod val="50000"/>
                  </a:schemeClr>
                </a:solidFill>
              </a:rPr>
              <a:t>// Send an initial buffer</a:t>
            </a:r>
            <a:endParaRPr sz="800">
              <a:solidFill>
                <a:schemeClr val="accent2">
                  <a:lumMod val="50000"/>
                </a:schemeClr>
              </a:solidFill>
            </a:endParaRPr>
          </a:p>
          <a:p>
            <a:pPr algn="l">
              <a:defRPr/>
            </a:pPr>
            <a:r>
              <a:rPr sz="1200"/>
              <a:t>iResult = send(ConnectSocket, sendbuf, (int) strlen(sendbuf), 0);</a:t>
            </a:r>
            <a:endParaRPr sz="800"/>
          </a:p>
          <a:p>
            <a:pPr algn="l">
              <a:defRPr/>
            </a:pPr>
            <a:r>
              <a:rPr sz="1200"/>
              <a:t>if (iResult == SOCKET_ERROR) {</a:t>
            </a:r>
            <a:endParaRPr sz="800"/>
          </a:p>
          <a:p>
            <a:pPr algn="l">
              <a:defRPr/>
            </a:pPr>
            <a:r>
              <a:rPr sz="1200"/>
              <a:t>    printf("send failed: %d\n", WSAGetLastError());</a:t>
            </a:r>
            <a:endParaRPr sz="800"/>
          </a:p>
          <a:p>
            <a:pPr algn="l">
              <a:defRPr/>
            </a:pPr>
            <a:r>
              <a:rPr sz="1200"/>
              <a:t>    closesocket(ConnectSocket);</a:t>
            </a:r>
            <a:endParaRPr sz="800"/>
          </a:p>
          <a:p>
            <a:pPr algn="l">
              <a:defRPr/>
            </a:pPr>
            <a:r>
              <a:rPr sz="1200"/>
              <a:t>    WSACleanup();</a:t>
            </a:r>
            <a:endParaRPr sz="800"/>
          </a:p>
          <a:p>
            <a:pPr algn="l">
              <a:defRPr/>
            </a:pPr>
            <a:r>
              <a:rPr sz="1200"/>
              <a:t>    return 1;</a:t>
            </a:r>
            <a:endParaRPr sz="800"/>
          </a:p>
          <a:p>
            <a:pPr algn="l">
              <a:defRPr/>
            </a:pPr>
            <a:r>
              <a:rPr sz="1200"/>
              <a:t>}</a:t>
            </a:r>
            <a:endParaRPr sz="800"/>
          </a:p>
          <a:p>
            <a:pPr algn="l">
              <a:defRPr/>
            </a:pPr>
            <a:endParaRPr sz="800"/>
          </a:p>
          <a:p>
            <a:pPr algn="l">
              <a:defRPr/>
            </a:pPr>
            <a:r>
              <a:rPr sz="1200"/>
              <a:t>printf("Bytes Sent: %ld\n", iResult);</a:t>
            </a:r>
            <a:endParaRPr sz="800"/>
          </a:p>
        </p:txBody>
      </p:sp>
      <p:sp>
        <p:nvSpPr>
          <p:cNvPr id="967152552" name=""/>
          <p:cNvSpPr/>
          <p:nvPr/>
        </p:nvSpPr>
        <p:spPr bwMode="auto">
          <a:xfrm>
            <a:off x="1783388" y="5645992"/>
            <a:ext cx="8113592" cy="91475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200" b="0" i="0" u="none">
                <a:solidFill>
                  <a:srgbClr val="000000"/>
                </a:solidFill>
                <a:latin typeface="Times New Roman"/>
                <a:ea typeface="Times New Roman"/>
                <a:cs typeface="Times New Roman"/>
              </a:rPr>
              <a:t>The send</a:t>
            </a:r>
            <a:r>
              <a:rPr sz="1200" b="0" i="0" u="none">
                <a:solidFill>
                  <a:srgbClr val="000000"/>
                </a:solidFill>
                <a:latin typeface="Times New Roman"/>
                <a:ea typeface="Times New Roman"/>
                <a:cs typeface="Times New Roman"/>
              </a:rPr>
              <a:t> and </a:t>
            </a:r>
            <a:r>
              <a:rPr sz="1200" b="0" i="0" u="none">
                <a:solidFill>
                  <a:srgbClr val="000000"/>
                </a:solidFill>
                <a:latin typeface="Times New Roman"/>
                <a:ea typeface="Times New Roman"/>
                <a:cs typeface="Times New Roman"/>
              </a:rPr>
              <a:t> recv  functions both return an integer value of the number of bytes sent or  received, respectively, or an error. </a:t>
            </a:r>
            <a:endParaRPr sz="1200" b="0" i="0" u="none">
              <a:solidFill>
                <a:srgbClr val="000000"/>
              </a:solidFill>
              <a:latin typeface="Times New Roman"/>
              <a:ea typeface="Times New Roman"/>
              <a:cs typeface="Times New Roman"/>
            </a:endParaRPr>
          </a:p>
          <a:p>
            <a:pPr>
              <a:defRPr/>
            </a:pPr>
            <a:endParaRPr/>
          </a:p>
          <a:p>
            <a:pPr>
              <a:defRPr/>
            </a:pPr>
            <a:r>
              <a:rPr sz="1200" b="0" i="0" u="none">
                <a:solidFill>
                  <a:srgbClr val="000000"/>
                </a:solidFill>
                <a:latin typeface="Times New Roman"/>
                <a:ea typeface="Times New Roman"/>
                <a:cs typeface="Times New Roman"/>
              </a:rPr>
              <a:t>Each function also takes the same  parameters: the active socket, a </a:t>
            </a:r>
            <a:r>
              <a:rPr sz="1200" b="1" i="0" u="none">
                <a:solidFill>
                  <a:srgbClr val="000000"/>
                </a:solidFill>
                <a:latin typeface="Times New Roman"/>
                <a:ea typeface="Times New Roman"/>
                <a:cs typeface="Times New Roman"/>
              </a:rPr>
              <a:t>char</a:t>
            </a:r>
            <a:r>
              <a:rPr sz="1200" b="0" i="0" u="none">
                <a:solidFill>
                  <a:srgbClr val="000000"/>
                </a:solidFill>
                <a:latin typeface="Times New Roman"/>
                <a:ea typeface="Times New Roman"/>
                <a:cs typeface="Times New Roman"/>
              </a:rPr>
              <a:t> buffer, the number of bytes to send or receive, and any flags to use.</a:t>
            </a:r>
            <a:endParaRPr sz="1200" b="0" i="0" u="none">
              <a:solidFill>
                <a:srgbClr val="000000"/>
              </a:solidFill>
              <a:latin typeface="Times New Roman"/>
              <a:ea typeface="Times New Roman"/>
              <a:cs typeface="Times New Roman"/>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79859617" name="Title 1"/>
          <p:cNvSpPr>
            <a:spLocks noGrp="1"/>
          </p:cNvSpPr>
          <p:nvPr>
            <p:ph type="title"/>
          </p:nvPr>
        </p:nvSpPr>
        <p:spPr bwMode="auto"/>
        <p:txBody>
          <a:bodyPr/>
          <a:lstStyle/>
          <a:p>
            <a:pPr>
              <a:defRPr/>
            </a:pPr>
            <a:r>
              <a:rPr sz="2400" b="1" i="0" u="none">
                <a:solidFill>
                  <a:srgbClr val="000000"/>
                </a:solidFill>
                <a:latin typeface="Times New Roman"/>
                <a:ea typeface="Times New Roman"/>
                <a:cs typeface="Times New Roman"/>
              </a:rPr>
              <a:t>Disconnecting the Client</a:t>
            </a:r>
            <a:endParaRPr/>
          </a:p>
        </p:txBody>
      </p:sp>
      <p:sp>
        <p:nvSpPr>
          <p:cNvPr id="973384040" name="Content Placeholder 2"/>
          <p:cNvSpPr>
            <a:spLocks noGrp="1"/>
          </p:cNvSpPr>
          <p:nvPr>
            <p:ph idx="1"/>
          </p:nvPr>
        </p:nvSpPr>
        <p:spPr bwMode="auto"/>
        <p:txBody>
          <a:bodyPr/>
          <a:lstStyle/>
          <a:p>
            <a:pPr marL="0" indent="0">
              <a:buFont typeface="Arial"/>
              <a:buNone/>
              <a:defRPr/>
            </a:pPr>
            <a:r>
              <a:rPr sz="1200" b="0" i="0" u="none">
                <a:solidFill>
                  <a:srgbClr val="000000"/>
                </a:solidFill>
                <a:latin typeface="Times New Roman"/>
                <a:ea typeface="Times New Roman"/>
                <a:cs typeface="Times New Roman"/>
              </a:rPr>
              <a:t>Once the client is completed sending and receiving data, the client disconnects from the server and shutdowns the socket.</a:t>
            </a:r>
            <a:endParaRPr/>
          </a:p>
          <a:p>
            <a:pPr marL="0" indent="0">
              <a:buFont typeface="Arial"/>
              <a:buNone/>
              <a:defRPr/>
            </a:pPr>
            <a:r>
              <a:rPr sz="1200" b="1" i="0" u="none">
                <a:solidFill>
                  <a:srgbClr val="000000"/>
                </a:solidFill>
                <a:latin typeface="Times New Roman"/>
                <a:ea typeface="Times New Roman"/>
                <a:cs typeface="Times New Roman"/>
              </a:rPr>
              <a:t>To disconnect and shutdown a socket</a:t>
            </a:r>
            <a:endParaRPr/>
          </a:p>
          <a:p>
            <a:pPr marL="0" indent="0">
              <a:buFont typeface="Arial"/>
              <a:buNone/>
              <a:defRPr/>
            </a:pPr>
            <a:r>
              <a:rPr sz="1200" b="0" i="0" u="none">
                <a:solidFill>
                  <a:srgbClr val="000000"/>
                </a:solidFill>
                <a:latin typeface="Times New Roman"/>
                <a:ea typeface="Times New Roman"/>
                <a:cs typeface="Times New Roman"/>
              </a:rPr>
              <a:t>When the client is done sending data to the server, the </a:t>
            </a:r>
            <a:r>
              <a:rPr sz="1200" b="0" i="0" u="none">
                <a:solidFill>
                  <a:srgbClr val="000000"/>
                </a:solidFill>
                <a:latin typeface="Times New Roman"/>
                <a:ea typeface="Times New Roman"/>
                <a:cs typeface="Times New Roman"/>
              </a:rPr>
              <a:t>shutdown  function can be called specifying SD_SEND to shutdown the sending side  of the socket. </a:t>
            </a:r>
            <a:endParaRPr sz="1200" b="0" i="0" u="none">
              <a:solidFill>
                <a:srgbClr val="000000"/>
              </a:solidFill>
              <a:latin typeface="Times New Roman"/>
              <a:ea typeface="Times New Roman"/>
              <a:cs typeface="Times New Roman"/>
            </a:endParaRPr>
          </a:p>
          <a:p>
            <a:pPr marL="0" indent="0">
              <a:buFont typeface="Arial"/>
              <a:buNone/>
              <a:defRPr/>
            </a:pPr>
            <a:r>
              <a:rPr sz="1200" b="0" i="0" u="none">
                <a:solidFill>
                  <a:srgbClr val="000000"/>
                </a:solidFill>
                <a:latin typeface="Times New Roman"/>
                <a:ea typeface="Times New Roman"/>
                <a:cs typeface="Times New Roman"/>
              </a:rPr>
              <a:t>This allows the server to release some of the resources  for this socket.</a:t>
            </a:r>
            <a:endParaRPr sz="1200" b="0" i="0" u="none">
              <a:solidFill>
                <a:srgbClr val="000000"/>
              </a:solidFill>
              <a:latin typeface="Times New Roman"/>
              <a:ea typeface="Times New Roman"/>
              <a:cs typeface="Times New Roman"/>
            </a:endParaRPr>
          </a:p>
          <a:p>
            <a:pPr marL="0" indent="0">
              <a:buFont typeface="Arial"/>
              <a:buNone/>
              <a:defRPr/>
            </a:pPr>
            <a:r>
              <a:rPr sz="1200" b="0" i="0" u="none">
                <a:solidFill>
                  <a:srgbClr val="000000"/>
                </a:solidFill>
                <a:latin typeface="Times New Roman"/>
                <a:ea typeface="Times New Roman"/>
                <a:cs typeface="Times New Roman"/>
              </a:rPr>
              <a:t> The client application can still receive data on the  socket.</a:t>
            </a:r>
            <a:endParaRPr/>
          </a:p>
        </p:txBody>
      </p:sp>
      <p:sp>
        <p:nvSpPr>
          <p:cNvPr id="32583331" name=""/>
          <p:cNvSpPr txBox="1"/>
          <p:nvPr/>
        </p:nvSpPr>
        <p:spPr bwMode="auto">
          <a:xfrm flipH="0" flipV="0">
            <a:off x="936368" y="3510824"/>
            <a:ext cx="6030002" cy="15548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1200">
                <a:solidFill>
                  <a:schemeClr val="accent2">
                    <a:lumMod val="75000"/>
                  </a:schemeClr>
                </a:solidFill>
              </a:rPr>
              <a:t>// shutdown the send half of the connection since no more data will be sent</a:t>
            </a:r>
            <a:endParaRPr sz="1200"/>
          </a:p>
          <a:p>
            <a:pPr algn="l">
              <a:defRPr/>
            </a:pPr>
            <a:r>
              <a:rPr sz="1200"/>
              <a:t>iResult = shutdown(ConnectSocket, SD_SEND);</a:t>
            </a:r>
            <a:endParaRPr sz="1200"/>
          </a:p>
          <a:p>
            <a:pPr algn="l">
              <a:defRPr/>
            </a:pPr>
            <a:r>
              <a:rPr sz="1200"/>
              <a:t>if (iResult == SOCKET_ERROR) {</a:t>
            </a:r>
            <a:endParaRPr sz="1200"/>
          </a:p>
          <a:p>
            <a:pPr algn="l">
              <a:defRPr/>
            </a:pPr>
            <a:r>
              <a:rPr sz="1200"/>
              <a:t>    printf("shutdown failed: %d\n", WSAGetLastError());</a:t>
            </a:r>
            <a:endParaRPr sz="1200"/>
          </a:p>
          <a:p>
            <a:pPr algn="l">
              <a:defRPr/>
            </a:pPr>
            <a:r>
              <a:rPr sz="1200"/>
              <a:t>    closesocket(ConnectSocket);</a:t>
            </a:r>
            <a:endParaRPr sz="1200"/>
          </a:p>
          <a:p>
            <a:pPr algn="l">
              <a:defRPr/>
            </a:pPr>
            <a:r>
              <a:rPr sz="1200"/>
              <a:t>    WSACleanup();</a:t>
            </a:r>
            <a:endParaRPr sz="1200"/>
          </a:p>
          <a:p>
            <a:pPr algn="l">
              <a:defRPr/>
            </a:pPr>
            <a:r>
              <a:rPr sz="1200"/>
              <a:t>    return 1;</a:t>
            </a:r>
            <a:endParaRPr sz="1200"/>
          </a:p>
          <a:p>
            <a:pPr algn="l">
              <a:defRPr/>
            </a:pPr>
            <a:r>
              <a:rPr sz="1200"/>
              <a:t>}</a:t>
            </a:r>
            <a:endParaRPr sz="12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20225651" name="Title 1"/>
          <p:cNvSpPr>
            <a:spLocks noGrp="1"/>
          </p:cNvSpPr>
          <p:nvPr>
            <p:ph type="title"/>
          </p:nvPr>
        </p:nvSpPr>
        <p:spPr bwMode="auto"/>
        <p:txBody>
          <a:bodyPr/>
          <a:lstStyle/>
          <a:p>
            <a:pPr>
              <a:defRPr/>
            </a:pPr>
            <a:r>
              <a:rPr/>
              <a:t>Multiplexing</a:t>
            </a:r>
            <a:endParaRPr/>
          </a:p>
        </p:txBody>
      </p:sp>
      <p:sp>
        <p:nvSpPr>
          <p:cNvPr id="667077143" name="Content Placeholder 2"/>
          <p:cNvSpPr>
            <a:spLocks noGrp="1"/>
          </p:cNvSpPr>
          <p:nvPr>
            <p:ph idx="1"/>
          </p:nvPr>
        </p:nvSpPr>
        <p:spPr bwMode="auto"/>
        <p:txBody>
          <a:bodyPr/>
          <a:lstStyle/>
          <a:p>
            <a:pPr>
              <a:defRPr/>
            </a:pPr>
            <a:r>
              <a:rPr/>
              <a:t>Poll </a:t>
            </a:r>
            <a:endParaRPr/>
          </a:p>
          <a:p>
            <a:pPr>
              <a:defRPr/>
            </a:pPr>
            <a:r>
              <a:rPr/>
              <a:t> –fcntl </a:t>
            </a:r>
            <a:endParaRPr/>
          </a:p>
          <a:p>
            <a:pPr>
              <a:defRPr/>
            </a:pPr>
            <a:r>
              <a:rPr/>
              <a:t>Ioctlsocket</a:t>
            </a:r>
            <a:endParaRPr/>
          </a:p>
          <a:p>
            <a:pPr>
              <a:defRPr/>
            </a:pPr>
            <a:endParaRPr/>
          </a:p>
          <a:p>
            <a:pPr>
              <a:defRPr/>
            </a:pPr>
            <a:r>
              <a:rPr sz="1600" b="1" i="0" u="none">
                <a:solidFill>
                  <a:srgbClr val="000000"/>
                </a:solidFill>
                <a:latin typeface="Courier New"/>
                <a:ea typeface="Courier New"/>
                <a:cs typeface="Courier New"/>
              </a:rPr>
              <a:t>select()</a:t>
            </a:r>
            <a:r>
              <a:rPr sz="2000" b="0" i="0" u="none">
                <a:solidFill>
                  <a:srgbClr val="000000"/>
                </a:solidFill>
                <a:latin typeface="Times New Roman"/>
                <a:ea typeface="Times New Roman"/>
                <a:cs typeface="Times New Roman"/>
              </a:rPr>
              <a:t>, </a:t>
            </a:r>
            <a:r>
              <a:rPr sz="1600" b="1" i="0" u="none">
                <a:solidFill>
                  <a:srgbClr val="000000"/>
                </a:solidFill>
                <a:latin typeface="Courier New"/>
                <a:ea typeface="Courier New"/>
                <a:cs typeface="Courier New"/>
              </a:rPr>
              <a:t>poll()</a:t>
            </a:r>
            <a:r>
              <a:rPr sz="2000" b="0" i="0" u="none">
                <a:solidFill>
                  <a:srgbClr val="000000"/>
                </a:solidFill>
                <a:latin typeface="Times New Roman"/>
                <a:ea typeface="Times New Roman"/>
                <a:cs typeface="Times New Roman"/>
              </a:rPr>
              <a:t>, and </a:t>
            </a:r>
            <a:r>
              <a:rPr sz="1600" b="1" i="0" u="none">
                <a:solidFill>
                  <a:srgbClr val="000000"/>
                </a:solidFill>
                <a:latin typeface="Courier New"/>
                <a:ea typeface="Courier New"/>
                <a:cs typeface="Courier New"/>
              </a:rPr>
              <a:t>epoll()</a:t>
            </a:r>
            <a:r>
              <a:rPr sz="2000" b="0" i="0" u="none">
                <a:solidFill>
                  <a:srgbClr val="000000"/>
                </a:solidFill>
                <a:latin typeface="Times New Roman"/>
                <a:ea typeface="Times New Roman"/>
                <a:cs typeface="Times New Roman"/>
              </a:rPr>
              <a:t> — all of which are </a:t>
            </a:r>
            <a:r>
              <a:rPr sz="2000" b="1" i="0" u="none">
                <a:solidFill>
                  <a:srgbClr val="000000"/>
                </a:solidFill>
                <a:latin typeface="Times New Roman"/>
                <a:ea typeface="Times New Roman"/>
                <a:cs typeface="Times New Roman"/>
              </a:rPr>
              <a:t>I/O multiplexing mechanisms</a:t>
            </a:r>
            <a:r>
              <a:rPr sz="2000" b="0" i="0" u="none">
                <a:solidFill>
                  <a:srgbClr val="000000"/>
                </a:solidFill>
                <a:latin typeface="Times New Roman"/>
                <a:ea typeface="Times New Roman"/>
                <a:cs typeface="Times New Roman"/>
              </a:rPr>
              <a:t> used to monitor </a:t>
            </a:r>
            <a:r>
              <a:rPr sz="2000" b="1" i="0" u="none">
                <a:solidFill>
                  <a:srgbClr val="000000"/>
                </a:solidFill>
                <a:latin typeface="Times New Roman"/>
                <a:ea typeface="Times New Roman"/>
                <a:cs typeface="Times New Roman"/>
              </a:rPr>
              <a:t>multiple file descriptors (like sockets)</a:t>
            </a:r>
            <a:r>
              <a:rPr sz="2000" b="0" i="0" u="none">
                <a:solidFill>
                  <a:srgbClr val="000000"/>
                </a:solidFill>
                <a:latin typeface="Times New Roman"/>
                <a:ea typeface="Times New Roman"/>
                <a:cs typeface="Times New Roman"/>
              </a:rPr>
              <a:t> to see if they're ready for I/O (read/write).</a:t>
            </a:r>
            <a:endParaRPr sz="80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34099699" name="Title 1"/>
          <p:cNvSpPr>
            <a:spLocks noGrp="1"/>
          </p:cNvSpPr>
          <p:nvPr>
            <p:ph type="title"/>
          </p:nvPr>
        </p:nvSpPr>
        <p:spPr bwMode="auto"/>
        <p:txBody>
          <a:bodyPr/>
          <a:lstStyle/>
          <a:p>
            <a:pPr>
              <a:defRPr/>
            </a:pPr>
            <a:r>
              <a:rPr sz="2600"/>
              <a:t>Disconnecting the client</a:t>
            </a:r>
            <a:endParaRPr sz="2600"/>
          </a:p>
        </p:txBody>
      </p:sp>
      <p:sp>
        <p:nvSpPr>
          <p:cNvPr id="101458518" name="Content Placeholder 2"/>
          <p:cNvSpPr>
            <a:spLocks noGrp="1"/>
          </p:cNvSpPr>
          <p:nvPr>
            <p:ph idx="1"/>
          </p:nvPr>
        </p:nvSpPr>
        <p:spPr bwMode="auto">
          <a:xfrm>
            <a:off x="838198" y="1531863"/>
            <a:ext cx="10515600" cy="4351338"/>
          </a:xfrm>
        </p:spPr>
        <p:txBody>
          <a:bodyPr/>
          <a:lstStyle/>
          <a:p>
            <a:pPr marL="0" indent="0">
              <a:buFont typeface="Arial"/>
              <a:buNone/>
              <a:defRPr/>
            </a:pPr>
            <a:r>
              <a:rPr sz="1400" b="0" i="0" u="none">
                <a:solidFill>
                  <a:srgbClr val="000000"/>
                </a:solidFill>
                <a:latin typeface="Times New Roman"/>
                <a:ea typeface="Times New Roman"/>
                <a:cs typeface="Times New Roman"/>
              </a:rPr>
              <a:t>When the client application is done receiving data, the </a:t>
            </a:r>
            <a:r>
              <a:rPr sz="1400" b="1" i="1" u="sng">
                <a:solidFill>
                  <a:srgbClr val="000000"/>
                </a:solidFill>
                <a:latin typeface="Times New Roman"/>
                <a:ea typeface="Times New Roman"/>
                <a:cs typeface="Times New Roman"/>
              </a:rPr>
              <a:t>closesocket</a:t>
            </a:r>
            <a:r>
              <a:rPr sz="1400" b="1" i="1" u="sng">
                <a:solidFill>
                  <a:srgbClr val="000000"/>
                </a:solidFill>
                <a:latin typeface="Times New Roman"/>
                <a:ea typeface="Times New Roman"/>
                <a:cs typeface="Times New Roman"/>
              </a:rPr>
              <a:t> </a:t>
            </a:r>
            <a:r>
              <a:rPr sz="1400" b="0" i="0" u="none">
                <a:solidFill>
                  <a:srgbClr val="000000"/>
                </a:solidFill>
                <a:latin typeface="Times New Roman"/>
                <a:ea typeface="Times New Roman"/>
                <a:cs typeface="Times New Roman"/>
              </a:rPr>
              <a:t>function is called to close the socket.</a:t>
            </a:r>
            <a:endParaRPr sz="3600"/>
          </a:p>
          <a:p>
            <a:pPr marL="0" indent="0">
              <a:buFont typeface="Arial"/>
              <a:buNone/>
              <a:defRPr/>
            </a:pPr>
            <a:r>
              <a:rPr sz="1400" b="0" i="0" u="none">
                <a:solidFill>
                  <a:srgbClr val="000000"/>
                </a:solidFill>
                <a:latin typeface="Times New Roman"/>
                <a:ea typeface="Times New Roman"/>
                <a:cs typeface="Times New Roman"/>
              </a:rPr>
              <a:t>When the client application is completed using the Windows Sockets DLL, the </a:t>
            </a:r>
            <a:r>
              <a:rPr sz="1400" b="0" i="0" u="none">
                <a:solidFill>
                  <a:srgbClr val="000000"/>
                </a:solidFill>
                <a:latin typeface="Times New Roman"/>
                <a:ea typeface="Times New Roman"/>
                <a:cs typeface="Times New Roman"/>
              </a:rPr>
              <a:t> </a:t>
            </a:r>
            <a:r>
              <a:rPr sz="1400" b="1" i="1" u="sng">
                <a:solidFill>
                  <a:srgbClr val="000000"/>
                </a:solidFill>
                <a:latin typeface="Times New Roman"/>
                <a:ea typeface="Times New Roman"/>
                <a:cs typeface="Times New Roman"/>
              </a:rPr>
              <a:t>WSACleanup </a:t>
            </a:r>
            <a:r>
              <a:rPr sz="1400" b="0" i="0" u="none">
                <a:solidFill>
                  <a:srgbClr val="000000"/>
                </a:solidFill>
                <a:latin typeface="Times New Roman"/>
                <a:ea typeface="Times New Roman"/>
                <a:cs typeface="Times New Roman"/>
              </a:rPr>
              <a:t>function is called to release resources.</a:t>
            </a:r>
            <a:endParaRPr sz="3600"/>
          </a:p>
        </p:txBody>
      </p:sp>
      <p:sp>
        <p:nvSpPr>
          <p:cNvPr id="1422492280" name=""/>
          <p:cNvSpPr txBox="1"/>
          <p:nvPr/>
        </p:nvSpPr>
        <p:spPr bwMode="auto">
          <a:xfrm flipH="0" flipV="0">
            <a:off x="4524359" y="2697480"/>
            <a:ext cx="3145079" cy="11585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1400">
                <a:solidFill>
                  <a:schemeClr val="accent2">
                    <a:lumMod val="75000"/>
                  </a:schemeClr>
                </a:solidFill>
              </a:rPr>
              <a:t>// cleanup</a:t>
            </a:r>
            <a:endParaRPr sz="1400">
              <a:solidFill>
                <a:schemeClr val="accent2">
                  <a:lumMod val="75000"/>
                </a:schemeClr>
              </a:solidFill>
            </a:endParaRPr>
          </a:p>
          <a:p>
            <a:pPr algn="l">
              <a:defRPr/>
            </a:pPr>
            <a:r>
              <a:rPr sz="1400"/>
              <a:t>closesocket(ConnectSocket);</a:t>
            </a:r>
            <a:endParaRPr sz="1400"/>
          </a:p>
          <a:p>
            <a:pPr algn="l">
              <a:defRPr/>
            </a:pPr>
            <a:r>
              <a:rPr sz="1400"/>
              <a:t>WSACleanup();</a:t>
            </a:r>
            <a:endParaRPr sz="1400"/>
          </a:p>
          <a:p>
            <a:pPr algn="l">
              <a:defRPr/>
            </a:pPr>
            <a:endParaRPr sz="1400"/>
          </a:p>
          <a:p>
            <a:pPr algn="l">
              <a:defRPr/>
            </a:pPr>
            <a:r>
              <a:rPr sz="1400"/>
              <a:t>return 0;</a:t>
            </a:r>
            <a:endParaRPr sz="1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755093283" name="Title 1"/>
          <p:cNvSpPr>
            <a:spLocks noGrp="1"/>
          </p:cNvSpPr>
          <p:nvPr>
            <p:ph type="title"/>
          </p:nvPr>
        </p:nvSpPr>
        <p:spPr bwMode="auto">
          <a:xfrm>
            <a:off x="945022" y="2590592"/>
            <a:ext cx="10515600" cy="1325562"/>
          </a:xfrm>
        </p:spPr>
        <p:txBody>
          <a:bodyPr/>
          <a:lstStyle/>
          <a:p>
            <a:pPr>
              <a:defRPr/>
            </a:pPr>
            <a:r>
              <a:rPr/>
              <a:t>Secure Winsock programming</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59309364" name="Title 1"/>
          <p:cNvSpPr>
            <a:spLocks noGrp="1"/>
          </p:cNvSpPr>
          <p:nvPr>
            <p:ph type="title"/>
          </p:nvPr>
        </p:nvSpPr>
        <p:spPr bwMode="auto"/>
        <p:txBody>
          <a:bodyPr/>
          <a:lstStyle/>
          <a:p>
            <a:pPr>
              <a:defRPr/>
            </a:pPr>
            <a:r>
              <a:rPr sz="2400" b="1" i="0" u="none">
                <a:solidFill>
                  <a:srgbClr val="000000"/>
                </a:solidFill>
                <a:latin typeface="Times New Roman"/>
                <a:ea typeface="Times New Roman"/>
                <a:cs typeface="Times New Roman"/>
              </a:rPr>
              <a:t>Secure Winsock Programming</a:t>
            </a:r>
            <a:endParaRPr/>
          </a:p>
        </p:txBody>
      </p:sp>
      <p:sp>
        <p:nvSpPr>
          <p:cNvPr id="1713971885" name="Content Placeholder 2"/>
          <p:cNvSpPr>
            <a:spLocks noGrp="1"/>
          </p:cNvSpPr>
          <p:nvPr>
            <p:ph idx="1"/>
          </p:nvPr>
        </p:nvSpPr>
        <p:spPr bwMode="auto"/>
        <p:txBody>
          <a:bodyPr/>
          <a:lstStyle/>
          <a:p>
            <a:pPr marL="0" indent="0">
              <a:buFont typeface="Arial"/>
              <a:buNone/>
              <a:defRPr/>
            </a:pPr>
            <a:r>
              <a:rPr sz="1400" b="0" i="0" u="none">
                <a:solidFill>
                  <a:srgbClr val="000000"/>
                </a:solidFill>
                <a:latin typeface="Times New Roman"/>
                <a:ea typeface="Times New Roman"/>
                <a:cs typeface="Times New Roman"/>
              </a:rPr>
              <a:t>Communications using sockets can also be encrypted using the SSL/TLS  standards using Secure Channel, also known as Schannel technology. </a:t>
            </a:r>
            <a:endParaRPr sz="1400" b="0" i="0" u="none">
              <a:solidFill>
                <a:srgbClr val="000000"/>
              </a:solidFill>
              <a:latin typeface="Times New Roman"/>
              <a:ea typeface="Times New Roman"/>
              <a:cs typeface="Times New Roman"/>
            </a:endParaRPr>
          </a:p>
          <a:p>
            <a:pPr marL="0" indent="0">
              <a:buFont typeface="Arial"/>
              <a:buNone/>
              <a:defRPr/>
            </a:pPr>
            <a:r>
              <a:rPr sz="1400" b="0" i="0" u="none">
                <a:solidFill>
                  <a:srgbClr val="000000"/>
                </a:solidFill>
                <a:latin typeface="Times New Roman"/>
                <a:ea typeface="Times New Roman"/>
                <a:cs typeface="Times New Roman"/>
              </a:rPr>
              <a:t>Schannel is a security support provider (SSP) that contains a set of  security protocols that provide identity authentication and secure,  private communication through encryption. </a:t>
            </a:r>
            <a:endParaRPr sz="1400" b="0" i="0" u="none">
              <a:solidFill>
                <a:srgbClr val="000000"/>
              </a:solidFill>
              <a:latin typeface="Times New Roman"/>
              <a:ea typeface="Times New Roman"/>
              <a:cs typeface="Times New Roman"/>
            </a:endParaRPr>
          </a:p>
          <a:p>
            <a:pPr marL="0" indent="0">
              <a:buFont typeface="Arial"/>
              <a:buNone/>
              <a:defRPr/>
            </a:pPr>
            <a:r>
              <a:rPr sz="1400" b="0" i="0" u="none">
                <a:solidFill>
                  <a:srgbClr val="000000"/>
                </a:solidFill>
                <a:latin typeface="Times New Roman"/>
                <a:ea typeface="Times New Roman"/>
                <a:cs typeface="Times New Roman"/>
              </a:rPr>
              <a:t>Schannel is primarily used for  Internet applications that require secure Hypertext Transfer Protocol  (HTTP) communications.</a:t>
            </a:r>
            <a:endParaRPr sz="3600"/>
          </a:p>
          <a:p>
            <a:pPr marL="0" indent="0">
              <a:buFont typeface="Arial"/>
              <a:buNone/>
              <a:defRPr/>
            </a:pPr>
            <a:endParaRPr sz="3600"/>
          </a:p>
          <a:p>
            <a:pPr marL="0" indent="0">
              <a:buFont typeface="Arial"/>
              <a:buNone/>
              <a:defRPr/>
            </a:pPr>
            <a:r>
              <a:rPr sz="1400" b="1" i="0" u="none">
                <a:solidFill>
                  <a:srgbClr val="000000"/>
                </a:solidFill>
                <a:latin typeface="Times New Roman"/>
                <a:ea typeface="Times New Roman"/>
                <a:cs typeface="Times New Roman"/>
              </a:rPr>
              <a:t>Secure Winsock programming</a:t>
            </a:r>
            <a:r>
              <a:rPr sz="1400" b="0" i="0" u="none">
                <a:solidFill>
                  <a:srgbClr val="000000"/>
                </a:solidFill>
                <a:latin typeface="Times New Roman"/>
                <a:ea typeface="Times New Roman"/>
                <a:cs typeface="Times New Roman"/>
              </a:rPr>
              <a:t> means using the Windows Sockets API (Winsock) to send and receive data over the network </a:t>
            </a:r>
            <a:r>
              <a:rPr sz="1400" b="1" i="0" u="none">
                <a:solidFill>
                  <a:srgbClr val="000000"/>
                </a:solidFill>
                <a:latin typeface="Times New Roman"/>
                <a:ea typeface="Times New Roman"/>
                <a:cs typeface="Times New Roman"/>
              </a:rPr>
              <a:t>with encryption and authentication</a:t>
            </a:r>
            <a:r>
              <a:rPr sz="1400" b="0" i="0" u="none">
                <a:solidFill>
                  <a:srgbClr val="000000"/>
                </a:solidFill>
                <a:latin typeface="Times New Roman"/>
                <a:ea typeface="Times New Roman"/>
                <a:cs typeface="Times New Roman"/>
              </a:rPr>
              <a:t>, so that data is safe from hackers or unauthorized access.</a:t>
            </a:r>
            <a:endParaRPr sz="4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54545210" name="Title 1"/>
          <p:cNvSpPr>
            <a:spLocks noGrp="1"/>
          </p:cNvSpPr>
          <p:nvPr>
            <p:ph type="title"/>
          </p:nvPr>
        </p:nvSpPr>
        <p:spPr bwMode="auto"/>
        <p:txBody>
          <a:bodyPr/>
          <a:lstStyle/>
          <a:p>
            <a:pPr>
              <a:defRPr/>
            </a:pPr>
            <a:r>
              <a:rPr sz="2400" b="1" i="0" u="none">
                <a:solidFill>
                  <a:srgbClr val="000000"/>
                </a:solidFill>
                <a:latin typeface="Times New Roman"/>
                <a:ea typeface="Times New Roman"/>
                <a:cs typeface="Times New Roman"/>
              </a:rPr>
              <a:t>Windows Sockets 2 Architecture</a:t>
            </a:r>
            <a:endParaRPr/>
          </a:p>
        </p:txBody>
      </p:sp>
      <p:pic>
        <p:nvPicPr>
          <p:cNvPr id="59272731" name=""/>
          <p:cNvPicPr>
            <a:picLocks noChangeAspect="1"/>
          </p:cNvPicPr>
          <p:nvPr/>
        </p:nvPicPr>
        <p:blipFill>
          <a:blip r:embed="rId3"/>
          <a:stretch/>
        </p:blipFill>
        <p:spPr bwMode="auto">
          <a:xfrm flipH="0" flipV="0">
            <a:off x="5093970" y="1465887"/>
            <a:ext cx="6768522" cy="3926224"/>
          </a:xfrm>
          <a:prstGeom prst="rect">
            <a:avLst/>
          </a:prstGeom>
        </p:spPr>
      </p:pic>
      <p:sp>
        <p:nvSpPr>
          <p:cNvPr id="239042860" name=""/>
          <p:cNvSpPr/>
          <p:nvPr/>
        </p:nvSpPr>
        <p:spPr bwMode="auto">
          <a:xfrm flipH="0" flipV="0">
            <a:off x="790859" y="1566087"/>
            <a:ext cx="4375656" cy="1280520"/>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200" b="0" i="0" u="none">
                <a:solidFill>
                  <a:srgbClr val="000000"/>
                </a:solidFill>
                <a:latin typeface="Times New Roman"/>
                <a:ea typeface="Times New Roman"/>
                <a:cs typeface="Times New Roman"/>
              </a:rPr>
              <a:t>Windows Sockets 2 architecture is compliant with the </a:t>
            </a:r>
            <a:endParaRPr sz="1200" b="0" i="0" u="none">
              <a:solidFill>
                <a:srgbClr val="000000"/>
              </a:solidFill>
              <a:latin typeface="Times New Roman"/>
              <a:ea typeface="Times New Roman"/>
              <a:cs typeface="Times New Roman"/>
            </a:endParaRPr>
          </a:p>
          <a:p>
            <a:pPr>
              <a:defRPr/>
            </a:pPr>
            <a:r>
              <a:rPr sz="1200" b="1" i="0" u="none">
                <a:solidFill>
                  <a:srgbClr val="000000"/>
                </a:solidFill>
                <a:latin typeface="Times New Roman"/>
                <a:ea typeface="Times New Roman"/>
                <a:cs typeface="Times New Roman"/>
              </a:rPr>
              <a:t>Windows Open System Architecture (WOSA)</a:t>
            </a:r>
            <a:endParaRPr b="1"/>
          </a:p>
          <a:p>
            <a:pPr>
              <a:defRPr/>
            </a:pPr>
            <a:endParaRPr b="1"/>
          </a:p>
          <a:p>
            <a:pPr>
              <a:defRPr/>
            </a:pPr>
            <a:r>
              <a:rPr sz="1200" b="0" i="0" u="none">
                <a:solidFill>
                  <a:srgbClr val="000000"/>
                </a:solidFill>
                <a:latin typeface="Times New Roman"/>
                <a:ea typeface="Times New Roman"/>
                <a:cs typeface="Times New Roman"/>
              </a:rPr>
              <a:t>Winsock defines a standard service provider interface (SPI) between the  application programming interface (API), with its functions exported  from WS2_32.dll and the protocol stacks. </a:t>
            </a:r>
            <a:endParaRPr b="1"/>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66097035" name="Title 1"/>
          <p:cNvSpPr>
            <a:spLocks noGrp="1"/>
          </p:cNvSpPr>
          <p:nvPr>
            <p:ph type="title"/>
          </p:nvPr>
        </p:nvSpPr>
        <p:spPr bwMode="auto"/>
        <p:txBody>
          <a:bodyPr/>
          <a:lstStyle/>
          <a:p>
            <a:pPr>
              <a:defRPr/>
            </a:pPr>
            <a:r>
              <a:rPr sz="1400" b="1" i="0" u="none">
                <a:solidFill>
                  <a:srgbClr val="000000"/>
                </a:solidFill>
                <a:latin typeface="Times New Roman"/>
                <a:ea typeface="Times New Roman"/>
                <a:cs typeface="Times New Roman"/>
              </a:rPr>
              <a:t>🧱 What is Winsock?</a:t>
            </a:r>
            <a:endParaRPr/>
          </a:p>
        </p:txBody>
      </p:sp>
      <p:sp>
        <p:nvSpPr>
          <p:cNvPr id="426079229" name="Content Placeholder 2"/>
          <p:cNvSpPr>
            <a:spLocks noGrp="1"/>
          </p:cNvSpPr>
          <p:nvPr>
            <p:ph idx="1"/>
          </p:nvPr>
        </p:nvSpPr>
        <p:spPr bwMode="auto"/>
        <p:txBody>
          <a:bodyPr/>
          <a:lstStyle/>
          <a:p>
            <a:pPr>
              <a:defRPr/>
            </a:pPr>
            <a:r>
              <a:rPr sz="1400" b="0" i="0" u="none">
                <a:solidFill>
                  <a:srgbClr val="000000"/>
                </a:solidFill>
                <a:latin typeface="Times New Roman"/>
                <a:ea typeface="Times New Roman"/>
                <a:cs typeface="Times New Roman"/>
              </a:rPr>
              <a:t>Winsock is like a </a:t>
            </a:r>
            <a:r>
              <a:rPr sz="1400" b="1" i="0" u="none">
                <a:solidFill>
                  <a:srgbClr val="000000"/>
                </a:solidFill>
                <a:latin typeface="Times New Roman"/>
                <a:ea typeface="Times New Roman"/>
                <a:cs typeface="Times New Roman"/>
              </a:rPr>
              <a:t>toolbox in Windows</a:t>
            </a:r>
            <a:r>
              <a:rPr sz="1400" b="0" i="0" u="none">
                <a:solidFill>
                  <a:srgbClr val="000000"/>
                </a:solidFill>
                <a:latin typeface="Times New Roman"/>
                <a:ea typeface="Times New Roman"/>
                <a:cs typeface="Times New Roman"/>
              </a:rPr>
              <a:t> for making programs talk to each other over a network (like websites, chat apps, etc.).</a:t>
            </a:r>
            <a:endParaRPr sz="1400" b="0" i="0" u="none">
              <a:solidFill>
                <a:srgbClr val="000000"/>
              </a:solidFill>
              <a:latin typeface="Times New Roman"/>
              <a:ea typeface="Times New Roman"/>
              <a:cs typeface="Times New Roman"/>
            </a:endParaRPr>
          </a:p>
          <a:p>
            <a:pPr marL="0" indent="0">
              <a:buFont typeface="Arial"/>
              <a:buNone/>
              <a:defRPr/>
            </a:pPr>
            <a:endParaRPr sz="3600"/>
          </a:p>
        </p:txBody>
      </p:sp>
      <p:pic>
        <p:nvPicPr>
          <p:cNvPr id="1654311861" name=""/>
          <p:cNvPicPr>
            <a:picLocks noChangeAspect="1"/>
          </p:cNvPicPr>
          <p:nvPr/>
        </p:nvPicPr>
        <p:blipFill>
          <a:blip r:embed="rId3"/>
          <a:stretch/>
        </p:blipFill>
        <p:spPr bwMode="auto">
          <a:xfrm>
            <a:off x="1285412" y="2753518"/>
            <a:ext cx="6819899" cy="24955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80879641" name="Title 1"/>
          <p:cNvSpPr>
            <a:spLocks noGrp="1"/>
          </p:cNvSpPr>
          <p:nvPr>
            <p:ph type="title"/>
          </p:nvPr>
        </p:nvSpPr>
        <p:spPr bwMode="auto"/>
        <p:txBody>
          <a:bodyPr/>
          <a:lstStyle/>
          <a:p>
            <a:pPr>
              <a:defRPr/>
            </a:pPr>
            <a:r>
              <a:rPr sz="1400" b="1" i="0" u="none">
                <a:solidFill>
                  <a:srgbClr val="000000"/>
                </a:solidFill>
                <a:latin typeface="Times New Roman"/>
                <a:ea typeface="Times New Roman"/>
                <a:cs typeface="Times New Roman"/>
              </a:rPr>
              <a:t>✅ How do you make Winsock secure?</a:t>
            </a:r>
            <a:endParaRPr/>
          </a:p>
        </p:txBody>
      </p:sp>
      <p:pic>
        <p:nvPicPr>
          <p:cNvPr id="1269050526" name=""/>
          <p:cNvPicPr>
            <a:picLocks noChangeAspect="1"/>
          </p:cNvPicPr>
          <p:nvPr/>
        </p:nvPicPr>
        <p:blipFill>
          <a:blip r:embed="rId3"/>
          <a:stretch/>
        </p:blipFill>
        <p:spPr bwMode="auto">
          <a:xfrm>
            <a:off x="1202184" y="1831019"/>
            <a:ext cx="6572250" cy="120015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743386101" name="Title 1"/>
          <p:cNvSpPr>
            <a:spLocks noGrp="1"/>
          </p:cNvSpPr>
          <p:nvPr>
            <p:ph type="title"/>
          </p:nvPr>
        </p:nvSpPr>
        <p:spPr bwMode="auto"/>
        <p:txBody>
          <a:bodyPr/>
          <a:lstStyle/>
          <a:p>
            <a:pPr>
              <a:defRPr/>
            </a:pPr>
            <a:r>
              <a:rPr sz="1800" b="0" i="0" u="none">
                <a:solidFill>
                  <a:srgbClr val="000000"/>
                </a:solidFill>
                <a:latin typeface="Times New Roman"/>
                <a:ea typeface="Times New Roman"/>
                <a:cs typeface="Times New Roman"/>
              </a:rPr>
              <a:t>Basic Steps for Secure Winsock</a:t>
            </a:r>
            <a:endParaRPr sz="8000"/>
          </a:p>
        </p:txBody>
      </p:sp>
      <p:pic>
        <p:nvPicPr>
          <p:cNvPr id="1241746250" name=""/>
          <p:cNvPicPr>
            <a:picLocks noChangeAspect="1"/>
          </p:cNvPicPr>
          <p:nvPr/>
        </p:nvPicPr>
        <p:blipFill>
          <a:blip r:embed="rId3"/>
          <a:stretch/>
        </p:blipFill>
        <p:spPr bwMode="auto">
          <a:xfrm>
            <a:off x="2330388" y="2481262"/>
            <a:ext cx="5791199" cy="189547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52234431" name="Title 1"/>
          <p:cNvSpPr>
            <a:spLocks noGrp="1"/>
          </p:cNvSpPr>
          <p:nvPr>
            <p:ph type="title"/>
          </p:nvPr>
        </p:nvSpPr>
        <p:spPr bwMode="auto"/>
        <p:txBody>
          <a:bodyPr/>
          <a:lstStyle/>
          <a:p>
            <a:pPr>
              <a:defRPr/>
            </a:pPr>
            <a:r>
              <a:rPr sz="1800" b="0" i="0" u="none">
                <a:solidFill>
                  <a:srgbClr val="000000"/>
                </a:solidFill>
                <a:latin typeface="Times New Roman"/>
                <a:ea typeface="Times New Roman"/>
                <a:cs typeface="Times New Roman"/>
              </a:rPr>
              <a:t>What Is Schannel?</a:t>
            </a:r>
            <a:endParaRPr sz="8000"/>
          </a:p>
        </p:txBody>
      </p:sp>
      <p:sp>
        <p:nvSpPr>
          <p:cNvPr id="1797257006" name="Content Placeholder 2"/>
          <p:cNvSpPr>
            <a:spLocks noGrp="1"/>
          </p:cNvSpPr>
          <p:nvPr>
            <p:ph idx="1"/>
          </p:nvPr>
        </p:nvSpPr>
        <p:spPr bwMode="auto"/>
        <p:txBody>
          <a:bodyPr/>
          <a:lstStyle/>
          <a:p>
            <a:pPr>
              <a:defRPr/>
            </a:pPr>
            <a:r>
              <a:rPr sz="1200" b="1" i="0" u="none">
                <a:solidFill>
                  <a:srgbClr val="000000"/>
                </a:solidFill>
                <a:latin typeface="Times New Roman"/>
                <a:ea typeface="Times New Roman"/>
                <a:cs typeface="Times New Roman"/>
              </a:rPr>
              <a:t>Schannel</a:t>
            </a:r>
            <a:r>
              <a:rPr sz="1200" b="0" i="0" u="none">
                <a:solidFill>
                  <a:srgbClr val="000000"/>
                </a:solidFill>
                <a:latin typeface="Times New Roman"/>
                <a:ea typeface="Times New Roman"/>
                <a:cs typeface="Times New Roman"/>
              </a:rPr>
              <a:t> (short for </a:t>
            </a:r>
            <a:r>
              <a:rPr sz="1200" b="1" i="0" u="none">
                <a:solidFill>
                  <a:srgbClr val="000000"/>
                </a:solidFill>
                <a:latin typeface="Times New Roman"/>
                <a:ea typeface="Times New Roman"/>
                <a:cs typeface="Times New Roman"/>
              </a:rPr>
              <a:t>Secure Channel</a:t>
            </a:r>
            <a:r>
              <a:rPr sz="1200" b="0" i="0" u="none">
                <a:solidFill>
                  <a:srgbClr val="000000"/>
                </a:solidFill>
                <a:latin typeface="Times New Roman"/>
                <a:ea typeface="Times New Roman"/>
                <a:cs typeface="Times New Roman"/>
              </a:rPr>
              <a:t>) is a </a:t>
            </a:r>
            <a:r>
              <a:rPr sz="1200" b="1" i="0" u="none">
                <a:solidFill>
                  <a:srgbClr val="000000"/>
                </a:solidFill>
                <a:latin typeface="Times New Roman"/>
                <a:ea typeface="Times New Roman"/>
                <a:cs typeface="Times New Roman"/>
              </a:rPr>
              <a:t>Windows Security Support Provider (SSP)</a:t>
            </a:r>
            <a:r>
              <a:rPr sz="1200" b="0" i="0" u="none">
                <a:solidFill>
                  <a:srgbClr val="000000"/>
                </a:solidFill>
                <a:latin typeface="Times New Roman"/>
                <a:ea typeface="Times New Roman"/>
                <a:cs typeface="Times New Roman"/>
              </a:rPr>
              <a:t> that implements the </a:t>
            </a:r>
            <a:r>
              <a:rPr sz="1200" b="1" i="0" u="none">
                <a:solidFill>
                  <a:srgbClr val="000000"/>
                </a:solidFill>
                <a:latin typeface="Times New Roman"/>
                <a:ea typeface="Times New Roman"/>
                <a:cs typeface="Times New Roman"/>
              </a:rPr>
              <a:t>SSL/TLS protocols</a:t>
            </a:r>
            <a:r>
              <a:rPr sz="1200" b="0" i="0" u="none">
                <a:solidFill>
                  <a:srgbClr val="000000"/>
                </a:solidFill>
                <a:latin typeface="Times New Roman"/>
                <a:ea typeface="Times New Roman"/>
                <a:cs typeface="Times New Roman"/>
              </a:rPr>
              <a:t>. It's used to provide </a:t>
            </a:r>
            <a:r>
              <a:rPr sz="1200" b="1" i="0" u="none">
                <a:solidFill>
                  <a:srgbClr val="000000"/>
                </a:solidFill>
                <a:latin typeface="Times New Roman"/>
                <a:ea typeface="Times New Roman"/>
                <a:cs typeface="Times New Roman"/>
              </a:rPr>
              <a:t>authentication, encryption, and message integrity</a:t>
            </a:r>
            <a:r>
              <a:rPr sz="1200" b="0" i="0" u="none">
                <a:solidFill>
                  <a:srgbClr val="000000"/>
                </a:solidFill>
                <a:latin typeface="Times New Roman"/>
                <a:ea typeface="Times New Roman"/>
                <a:cs typeface="Times New Roman"/>
              </a:rPr>
              <a:t> for secure communication between applications over the network.</a:t>
            </a:r>
            <a:endParaRPr/>
          </a:p>
          <a:p>
            <a:pPr>
              <a:defRPr/>
            </a:pPr>
            <a:r>
              <a:rPr sz="1200" b="0" i="0" u="none">
                <a:solidFill>
                  <a:srgbClr val="000000"/>
                </a:solidFill>
                <a:latin typeface="Times New Roman"/>
                <a:ea typeface="Times New Roman"/>
                <a:cs typeface="Times New Roman"/>
              </a:rPr>
              <a:t>It’s part of the </a:t>
            </a:r>
            <a:r>
              <a:rPr sz="1200" b="1" i="0" u="none">
                <a:solidFill>
                  <a:srgbClr val="000000"/>
                </a:solidFill>
                <a:latin typeface="Times New Roman"/>
                <a:ea typeface="Times New Roman"/>
                <a:cs typeface="Times New Roman"/>
              </a:rPr>
              <a:t>Security Support Provider Interface (SSPI)</a:t>
            </a:r>
            <a:r>
              <a:rPr sz="1200" b="0" i="0" u="none">
                <a:solidFill>
                  <a:srgbClr val="000000"/>
                </a:solidFill>
                <a:latin typeface="Times New Roman"/>
                <a:ea typeface="Times New Roman"/>
                <a:cs typeface="Times New Roman"/>
              </a:rPr>
              <a:t> in Windows, a framework similar to GSSAPI on Unix/Linux.</a:t>
            </a:r>
            <a:endParaRPr/>
          </a:p>
          <a:p>
            <a:pPr>
              <a:defRPr/>
            </a:pPr>
            <a:endParaRPr/>
          </a:p>
          <a:p>
            <a:pPr marL="0" indent="0">
              <a:buFont typeface="Arial"/>
              <a:buNone/>
              <a:defRPr/>
            </a:pPr>
            <a:r>
              <a:rPr sz="1200" b="0" i="0" u="none">
                <a:solidFill>
                  <a:srgbClr val="000000"/>
                </a:solidFill>
                <a:latin typeface="Times New Roman"/>
                <a:ea typeface="Times New Roman"/>
                <a:cs typeface="Times New Roman"/>
              </a:rPr>
              <a:t>✅ Schannel allows you to use </a:t>
            </a:r>
            <a:r>
              <a:rPr sz="1200" b="1" i="0" u="none">
                <a:solidFill>
                  <a:srgbClr val="000000"/>
                </a:solidFill>
                <a:latin typeface="Times New Roman"/>
                <a:ea typeface="Times New Roman"/>
                <a:cs typeface="Times New Roman"/>
              </a:rPr>
              <a:t>TLS/SSL</a:t>
            </a:r>
            <a:r>
              <a:rPr sz="1200" b="0" i="0" u="none">
                <a:solidFill>
                  <a:srgbClr val="000000"/>
                </a:solidFill>
                <a:latin typeface="Times New Roman"/>
                <a:ea typeface="Times New Roman"/>
                <a:cs typeface="Times New Roman"/>
              </a:rPr>
              <a:t> without needing to implement crypto yourself. It handles the handshake, certificate validation, encryption/decryption, etc.</a:t>
            </a:r>
            <a:endParaRPr/>
          </a:p>
        </p:txBody>
      </p:sp>
      <p:pic>
        <p:nvPicPr>
          <p:cNvPr id="1157458698" name=""/>
          <p:cNvPicPr>
            <a:picLocks noChangeAspect="1"/>
          </p:cNvPicPr>
          <p:nvPr/>
        </p:nvPicPr>
        <p:blipFill>
          <a:blip r:embed="rId3"/>
          <a:stretch/>
        </p:blipFill>
        <p:spPr bwMode="auto">
          <a:xfrm>
            <a:off x="2968470" y="3819247"/>
            <a:ext cx="6762749" cy="22669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823859824" name=""/>
          <p:cNvPicPr>
            <a:picLocks noChangeAspect="1"/>
          </p:cNvPicPr>
          <p:nvPr/>
        </p:nvPicPr>
        <p:blipFill>
          <a:blip r:embed="rId3"/>
          <a:stretch/>
        </p:blipFill>
        <p:spPr bwMode="auto">
          <a:xfrm flipH="0" flipV="0">
            <a:off x="1249368" y="380899"/>
            <a:ext cx="9107449" cy="60962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8646063" name="Title 1"/>
          <p:cNvSpPr>
            <a:spLocks noGrp="1"/>
          </p:cNvSpPr>
          <p:nvPr>
            <p:ph type="title"/>
          </p:nvPr>
        </p:nvSpPr>
        <p:spPr bwMode="auto"/>
        <p:txBody>
          <a:bodyPr/>
          <a:lstStyle/>
          <a:p>
            <a:pPr>
              <a:defRPr/>
            </a:pPr>
            <a:r>
              <a:rPr sz="1600" b="0" i="0" u="none">
                <a:solidFill>
                  <a:srgbClr val="000000"/>
                </a:solidFill>
                <a:latin typeface="Times New Roman"/>
                <a:ea typeface="Times New Roman"/>
                <a:cs typeface="Times New Roman"/>
              </a:rPr>
              <a:t>Typical Schannel TLS Flow</a:t>
            </a:r>
            <a:endParaRPr sz="7200"/>
          </a:p>
        </p:txBody>
      </p:sp>
      <p:sp>
        <p:nvSpPr>
          <p:cNvPr id="409940934" name="Content Placeholder 2"/>
          <p:cNvSpPr>
            <a:spLocks noGrp="1"/>
          </p:cNvSpPr>
          <p:nvPr>
            <p:ph idx="1"/>
          </p:nvPr>
        </p:nvSpPr>
        <p:spPr bwMode="auto"/>
        <p:txBody>
          <a:bodyPr/>
          <a:lstStyle/>
          <a:p>
            <a:pPr>
              <a:defRPr/>
            </a:pPr>
            <a:r>
              <a:rPr sz="1400" b="1" i="0" u="none">
                <a:solidFill>
                  <a:srgbClr val="000000"/>
                </a:solidFill>
                <a:latin typeface="Times New Roman"/>
                <a:ea typeface="Times New Roman"/>
                <a:cs typeface="Times New Roman"/>
              </a:rPr>
              <a:t>1. </a:t>
            </a:r>
            <a:r>
              <a:rPr sz="1400" b="1" i="0" u="none">
                <a:solidFill>
                  <a:srgbClr val="000000"/>
                </a:solidFill>
                <a:latin typeface="Times New Roman"/>
                <a:ea typeface="Times New Roman"/>
                <a:cs typeface="Times New Roman"/>
              </a:rPr>
              <a:t>Acquire Credentials</a:t>
            </a:r>
            <a:endParaRPr/>
          </a:p>
          <a:p>
            <a:pPr>
              <a:defRPr/>
            </a:pPr>
            <a:r>
              <a:rPr sz="1200" b="0" i="0" u="none">
                <a:solidFill>
                  <a:srgbClr val="000000"/>
                </a:solidFill>
                <a:latin typeface="Times New Roman"/>
                <a:ea typeface="Times New Roman"/>
                <a:cs typeface="Times New Roman"/>
              </a:rPr>
              <a:t>Use </a:t>
            </a:r>
            <a:r>
              <a:rPr sz="1000" b="0" i="0" u="none">
                <a:solidFill>
                  <a:srgbClr val="000000"/>
                </a:solidFill>
                <a:latin typeface="Courier New"/>
                <a:ea typeface="Courier New"/>
                <a:cs typeface="Courier New"/>
              </a:rPr>
              <a:t>AcquireCredentialsHandle()</a:t>
            </a:r>
            <a:r>
              <a:rPr sz="1200" b="0" i="0" u="none">
                <a:solidFill>
                  <a:srgbClr val="000000"/>
                </a:solidFill>
                <a:latin typeface="Times New Roman"/>
                <a:ea typeface="Times New Roman"/>
                <a:cs typeface="Times New Roman"/>
              </a:rPr>
              <a:t> to get a </a:t>
            </a:r>
            <a:r>
              <a:rPr sz="1000" b="0" i="0" u="none">
                <a:solidFill>
                  <a:srgbClr val="000000"/>
                </a:solidFill>
                <a:latin typeface="Courier New"/>
                <a:ea typeface="Courier New"/>
                <a:cs typeface="Courier New"/>
              </a:rPr>
              <a:t>CredHandle</a:t>
            </a:r>
            <a:r>
              <a:rPr sz="1200" b="0" i="0" u="none">
                <a:solidFill>
                  <a:srgbClr val="000000"/>
                </a:solidFill>
                <a:latin typeface="Times New Roman"/>
                <a:ea typeface="Times New Roman"/>
                <a:cs typeface="Times New Roman"/>
              </a:rPr>
              <a:t>. This contains TLS version and certificate info.</a:t>
            </a:r>
            <a:endParaRPr/>
          </a:p>
        </p:txBody>
      </p:sp>
      <p:pic>
        <p:nvPicPr>
          <p:cNvPr id="526875113" name=""/>
          <p:cNvPicPr>
            <a:picLocks noChangeAspect="1"/>
          </p:cNvPicPr>
          <p:nvPr/>
        </p:nvPicPr>
        <p:blipFill>
          <a:blip r:embed="rId3"/>
          <a:stretch/>
        </p:blipFill>
        <p:spPr bwMode="auto">
          <a:xfrm>
            <a:off x="1081965" y="2496343"/>
            <a:ext cx="5476874" cy="15049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26956508" name="Title 1"/>
          <p:cNvSpPr>
            <a:spLocks noGrp="1"/>
          </p:cNvSpPr>
          <p:nvPr>
            <p:ph type="title"/>
          </p:nvPr>
        </p:nvSpPr>
        <p:spPr bwMode="auto"/>
        <p:txBody>
          <a:bodyPr/>
          <a:lstStyle/>
          <a:p>
            <a:pPr>
              <a:defRPr/>
            </a:pPr>
            <a:r>
              <a:rPr lang="en-US" sz="1800" b="0" i="0" u="none" strike="noStrike" cap="none" spc="0">
                <a:solidFill>
                  <a:srgbClr val="000000"/>
                </a:solidFill>
                <a:latin typeface="Times New Roman"/>
                <a:ea typeface="Times New Roman"/>
                <a:cs typeface="Times New Roman"/>
              </a:rPr>
              <a:t>Typical Schannel TLS Flow</a:t>
            </a:r>
            <a:endParaRPr sz="1800"/>
          </a:p>
          <a:p>
            <a:pPr>
              <a:defRPr/>
            </a:pPr>
            <a:endParaRPr/>
          </a:p>
        </p:txBody>
      </p:sp>
      <p:sp>
        <p:nvSpPr>
          <p:cNvPr id="318366092" name="Content Placeholder 2"/>
          <p:cNvSpPr>
            <a:spLocks noGrp="1"/>
          </p:cNvSpPr>
          <p:nvPr>
            <p:ph idx="1"/>
          </p:nvPr>
        </p:nvSpPr>
        <p:spPr bwMode="auto"/>
        <p:txBody>
          <a:bodyPr/>
          <a:lstStyle/>
          <a:p>
            <a:pPr>
              <a:defRPr/>
            </a:pPr>
            <a:r>
              <a:rPr sz="1400" b="1" i="0" u="none">
                <a:solidFill>
                  <a:srgbClr val="000000"/>
                </a:solidFill>
                <a:latin typeface="Times New Roman"/>
                <a:ea typeface="Times New Roman"/>
                <a:cs typeface="Times New Roman"/>
              </a:rPr>
              <a:t>2. </a:t>
            </a:r>
            <a:r>
              <a:rPr sz="1400" b="1" i="0" u="none">
                <a:solidFill>
                  <a:srgbClr val="000000"/>
                </a:solidFill>
                <a:latin typeface="Times New Roman"/>
                <a:ea typeface="Times New Roman"/>
                <a:cs typeface="Times New Roman"/>
              </a:rPr>
              <a:t>Perform TLS Handshake</a:t>
            </a:r>
            <a:endParaRPr/>
          </a:p>
          <a:p>
            <a:pPr>
              <a:defRPr/>
            </a:pPr>
            <a:r>
              <a:rPr sz="1200" b="0" i="0" u="none">
                <a:solidFill>
                  <a:srgbClr val="000000"/>
                </a:solidFill>
                <a:latin typeface="Times New Roman"/>
                <a:ea typeface="Times New Roman"/>
                <a:cs typeface="Times New Roman"/>
              </a:rPr>
              <a:t>You use </a:t>
            </a:r>
            <a:r>
              <a:rPr sz="1000" b="0" i="0" u="none">
                <a:solidFill>
                  <a:srgbClr val="000000"/>
                </a:solidFill>
                <a:latin typeface="Courier New"/>
                <a:ea typeface="Courier New"/>
                <a:cs typeface="Courier New"/>
              </a:rPr>
              <a:t>InitializeSecurityContext()</a:t>
            </a:r>
            <a:r>
              <a:rPr sz="1200" b="0" i="0" u="none">
                <a:solidFill>
                  <a:srgbClr val="000000"/>
                </a:solidFill>
                <a:latin typeface="Times New Roman"/>
                <a:ea typeface="Times New Roman"/>
                <a:cs typeface="Times New Roman"/>
              </a:rPr>
              <a:t> to start a handshake.</a:t>
            </a:r>
            <a:endParaRPr/>
          </a:p>
          <a:p>
            <a:pPr>
              <a:defRPr/>
            </a:pPr>
            <a:r>
              <a:rPr sz="1200" b="0" i="0" u="none">
                <a:solidFill>
                  <a:srgbClr val="000000"/>
                </a:solidFill>
                <a:latin typeface="Times New Roman"/>
                <a:ea typeface="Times New Roman"/>
                <a:cs typeface="Times New Roman"/>
              </a:rPr>
              <a:t>Each call produces an </a:t>
            </a:r>
            <a:r>
              <a:rPr sz="1200" b="1" i="0" u="none">
                <a:solidFill>
                  <a:srgbClr val="000000"/>
                </a:solidFill>
                <a:latin typeface="Times New Roman"/>
                <a:ea typeface="Times New Roman"/>
                <a:cs typeface="Times New Roman"/>
              </a:rPr>
              <a:t>outgoing TLS message</a:t>
            </a:r>
            <a:r>
              <a:rPr sz="1200" b="0" i="0" u="none">
                <a:solidFill>
                  <a:srgbClr val="000000"/>
                </a:solidFill>
                <a:latin typeface="Times New Roman"/>
                <a:ea typeface="Times New Roman"/>
                <a:cs typeface="Times New Roman"/>
              </a:rPr>
              <a:t> (like ClientHello), and expects a </a:t>
            </a:r>
            <a:r>
              <a:rPr sz="1200" b="1" i="0" u="none">
                <a:solidFill>
                  <a:srgbClr val="000000"/>
                </a:solidFill>
                <a:latin typeface="Times New Roman"/>
                <a:ea typeface="Times New Roman"/>
                <a:cs typeface="Times New Roman"/>
              </a:rPr>
              <a:t>response from the server</a:t>
            </a:r>
            <a:r>
              <a:rPr sz="1200" b="0" i="0" u="none">
                <a:solidFill>
                  <a:srgbClr val="000000"/>
                </a:solidFill>
                <a:latin typeface="Times New Roman"/>
                <a:ea typeface="Times New Roman"/>
                <a:cs typeface="Times New Roman"/>
              </a:rPr>
              <a:t> (like ServerHello). You keep looping until the handshake completes.</a:t>
            </a:r>
            <a:endParaRPr/>
          </a:p>
        </p:txBody>
      </p:sp>
      <p:pic>
        <p:nvPicPr>
          <p:cNvPr id="1221639771" name=""/>
          <p:cNvPicPr>
            <a:picLocks noChangeAspect="1"/>
          </p:cNvPicPr>
          <p:nvPr/>
        </p:nvPicPr>
        <p:blipFill>
          <a:blip r:embed="rId3"/>
          <a:stretch/>
        </p:blipFill>
        <p:spPr bwMode="auto">
          <a:xfrm>
            <a:off x="1035727" y="3014662"/>
            <a:ext cx="5495924" cy="828675"/>
          </a:xfrm>
          <a:prstGeom prst="rect">
            <a:avLst/>
          </a:prstGeom>
        </p:spPr>
      </p:pic>
      <p:sp>
        <p:nvSpPr>
          <p:cNvPr id="99263309" name=""/>
          <p:cNvSpPr/>
          <p:nvPr/>
        </p:nvSpPr>
        <p:spPr bwMode="auto">
          <a:xfrm flipH="0" flipV="0">
            <a:off x="1153714" y="4130996"/>
            <a:ext cx="5543913" cy="1566834"/>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200" b="0" i="0" u="none">
                <a:solidFill>
                  <a:srgbClr val="000000"/>
                </a:solidFill>
                <a:latin typeface="Times New Roman"/>
                <a:ea typeface="Times New Roman"/>
                <a:cs typeface="Times New Roman"/>
              </a:rPr>
              <a:t>🌀 This handshake loop continues:</a:t>
            </a:r>
            <a:endParaRPr/>
          </a:p>
          <a:p>
            <a:pPr>
              <a:defRPr/>
            </a:pPr>
            <a:endParaRPr/>
          </a:p>
          <a:p>
            <a:pPr>
              <a:defRPr/>
            </a:pPr>
            <a:r>
              <a:rPr sz="1200" b="0" i="0" u="none">
                <a:solidFill>
                  <a:srgbClr val="000000"/>
                </a:solidFill>
                <a:latin typeface="Times New Roman"/>
                <a:ea typeface="Times New Roman"/>
                <a:cs typeface="Times New Roman"/>
              </a:rPr>
              <a:t>	Send Schannel output to the server</a:t>
            </a:r>
            <a:endParaRPr/>
          </a:p>
          <a:p>
            <a:pPr>
              <a:defRPr/>
            </a:pPr>
            <a:r>
              <a:rPr sz="1200" b="0" i="0" u="none">
                <a:solidFill>
                  <a:srgbClr val="000000"/>
                </a:solidFill>
                <a:latin typeface="Times New Roman"/>
                <a:ea typeface="Times New Roman"/>
                <a:cs typeface="Times New Roman"/>
              </a:rPr>
              <a:t>	Receive server reply</a:t>
            </a:r>
            <a:endParaRPr/>
          </a:p>
          <a:p>
            <a:pPr>
              <a:defRPr/>
            </a:pPr>
            <a:r>
              <a:rPr sz="1200" b="0" i="0" u="none">
                <a:solidFill>
                  <a:srgbClr val="000000"/>
                </a:solidFill>
                <a:latin typeface="Times New Roman"/>
                <a:ea typeface="Times New Roman"/>
                <a:cs typeface="Times New Roman"/>
              </a:rPr>
              <a:t>	Call </a:t>
            </a:r>
            <a:r>
              <a:rPr sz="1000" b="0" i="0" u="none">
                <a:solidFill>
                  <a:srgbClr val="000000"/>
                </a:solidFill>
                <a:latin typeface="Courier New"/>
                <a:ea typeface="Courier New"/>
                <a:cs typeface="Courier New"/>
              </a:rPr>
              <a:t>InitializeSecurityContext()</a:t>
            </a:r>
            <a:r>
              <a:rPr sz="1200" b="0" i="0" u="none">
                <a:solidFill>
                  <a:srgbClr val="000000"/>
                </a:solidFill>
                <a:latin typeface="Times New Roman"/>
                <a:ea typeface="Times New Roman"/>
                <a:cs typeface="Times New Roman"/>
              </a:rPr>
              <a:t> again with input</a:t>
            </a:r>
            <a:endParaRPr/>
          </a:p>
          <a:p>
            <a:pPr>
              <a:defRPr/>
            </a:pPr>
            <a:endParaRPr/>
          </a:p>
          <a:p>
            <a:pPr>
              <a:defRPr/>
            </a:pPr>
            <a:r>
              <a:rPr sz="1200" b="0" i="0" u="none">
                <a:solidFill>
                  <a:srgbClr val="000000"/>
                </a:solidFill>
                <a:latin typeface="Times New Roman"/>
                <a:ea typeface="Times New Roman"/>
                <a:cs typeface="Times New Roman"/>
              </a:rPr>
              <a:t>Once </a:t>
            </a:r>
            <a:r>
              <a:rPr sz="1000" b="0" i="0" u="none">
                <a:solidFill>
                  <a:srgbClr val="000000"/>
                </a:solidFill>
                <a:latin typeface="Courier New"/>
                <a:ea typeface="Courier New"/>
                <a:cs typeface="Courier New"/>
              </a:rPr>
              <a:t>SEC_E_OK</a:t>
            </a:r>
            <a:r>
              <a:rPr sz="1200" b="0" i="0" u="none">
                <a:solidFill>
                  <a:srgbClr val="000000"/>
                </a:solidFill>
                <a:latin typeface="Times New Roman"/>
                <a:ea typeface="Times New Roman"/>
                <a:cs typeface="Times New Roman"/>
              </a:rPr>
              <a:t> is returned, handshake is complete!</a:t>
            </a:r>
            <a:endParaRPr sz="1200" b="0" i="0" u="none">
              <a:solidFill>
                <a:srgbClr val="000000"/>
              </a:solidFill>
              <a:latin typeface="Times New Roman"/>
              <a:ea typeface="Times New Roman"/>
              <a:cs typeface="Times New Roman"/>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77729724" name="Title 1"/>
          <p:cNvSpPr>
            <a:spLocks noGrp="1"/>
          </p:cNvSpPr>
          <p:nvPr>
            <p:ph type="title"/>
          </p:nvPr>
        </p:nvSpPr>
        <p:spPr bwMode="auto"/>
        <p:txBody>
          <a:bodyPr/>
          <a:lstStyle/>
          <a:p>
            <a:pPr>
              <a:defRPr/>
            </a:pPr>
            <a:r>
              <a:rPr lang="en-US" sz="2000" b="0" i="0" u="none" strike="noStrike" cap="none" spc="0">
                <a:solidFill>
                  <a:srgbClr val="000000"/>
                </a:solidFill>
                <a:latin typeface="Times New Roman"/>
                <a:ea typeface="Times New Roman"/>
                <a:cs typeface="Times New Roman"/>
              </a:rPr>
              <a:t>Typical Schannel TLS Flow</a:t>
            </a:r>
            <a:endParaRPr sz="2000"/>
          </a:p>
          <a:p>
            <a:pPr>
              <a:defRPr/>
            </a:pPr>
            <a:endParaRPr/>
          </a:p>
        </p:txBody>
      </p:sp>
      <p:sp>
        <p:nvSpPr>
          <p:cNvPr id="1240023911" name="Content Placeholder 2"/>
          <p:cNvSpPr>
            <a:spLocks noGrp="1"/>
          </p:cNvSpPr>
          <p:nvPr>
            <p:ph idx="1"/>
          </p:nvPr>
        </p:nvSpPr>
        <p:spPr bwMode="auto"/>
        <p:txBody>
          <a:bodyPr/>
          <a:lstStyle/>
          <a:p>
            <a:pPr>
              <a:defRPr/>
            </a:pPr>
            <a:r>
              <a:rPr sz="1400" b="1" i="0" u="none">
                <a:solidFill>
                  <a:srgbClr val="000000"/>
                </a:solidFill>
                <a:latin typeface="Times New Roman"/>
                <a:ea typeface="Times New Roman"/>
                <a:cs typeface="Times New Roman"/>
              </a:rPr>
              <a:t>3. </a:t>
            </a:r>
            <a:r>
              <a:rPr sz="1400" b="1" i="0" u="none">
                <a:solidFill>
                  <a:srgbClr val="000000"/>
                </a:solidFill>
                <a:latin typeface="Times New Roman"/>
                <a:ea typeface="Times New Roman"/>
                <a:cs typeface="Times New Roman"/>
              </a:rPr>
              <a:t>Encrypt and Send Data</a:t>
            </a:r>
            <a:endParaRPr/>
          </a:p>
          <a:p>
            <a:pPr>
              <a:defRPr/>
            </a:pPr>
            <a:r>
              <a:rPr sz="1200" b="0" i="0" u="none">
                <a:solidFill>
                  <a:srgbClr val="000000"/>
                </a:solidFill>
                <a:latin typeface="Times New Roman"/>
                <a:ea typeface="Times New Roman"/>
                <a:cs typeface="Times New Roman"/>
              </a:rPr>
              <a:t>Use </a:t>
            </a:r>
            <a:r>
              <a:rPr sz="1000" b="0" i="0" u="none">
                <a:solidFill>
                  <a:srgbClr val="000000"/>
                </a:solidFill>
                <a:latin typeface="Courier New"/>
                <a:ea typeface="Courier New"/>
                <a:cs typeface="Courier New"/>
              </a:rPr>
              <a:t>EncryptMessage()</a:t>
            </a:r>
            <a:r>
              <a:rPr sz="1200" b="0" i="0" u="none">
                <a:solidFill>
                  <a:srgbClr val="000000"/>
                </a:solidFill>
                <a:latin typeface="Times New Roman"/>
                <a:ea typeface="Times New Roman"/>
                <a:cs typeface="Times New Roman"/>
              </a:rPr>
              <a:t> to encrypt the data before sending over the socket.</a:t>
            </a:r>
            <a:endParaRPr/>
          </a:p>
        </p:txBody>
      </p:sp>
      <p:pic>
        <p:nvPicPr>
          <p:cNvPr id="240346894" name=""/>
          <p:cNvPicPr>
            <a:picLocks noChangeAspect="1"/>
          </p:cNvPicPr>
          <p:nvPr/>
        </p:nvPicPr>
        <p:blipFill>
          <a:blip r:embed="rId3"/>
          <a:stretch/>
        </p:blipFill>
        <p:spPr bwMode="auto">
          <a:xfrm>
            <a:off x="1118955" y="2469101"/>
            <a:ext cx="3829050" cy="419099"/>
          </a:xfrm>
          <a:prstGeom prst="rect">
            <a:avLst/>
          </a:prstGeom>
        </p:spPr>
      </p:pic>
      <p:sp>
        <p:nvSpPr>
          <p:cNvPr id="1634380383" name=""/>
          <p:cNvSpPr/>
          <p:nvPr/>
        </p:nvSpPr>
        <p:spPr bwMode="auto">
          <a:xfrm>
            <a:off x="1118955" y="3154320"/>
            <a:ext cx="4360365" cy="27467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200" b="0" i="0" u="none">
                <a:solidFill>
                  <a:srgbClr val="000000"/>
                </a:solidFill>
                <a:latin typeface="Times New Roman"/>
                <a:ea typeface="Times New Roman"/>
                <a:cs typeface="Times New Roman"/>
              </a:rPr>
              <a:t>The output is sent over the socket. The remote party will decrypt it.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704781064" name="Title 1"/>
          <p:cNvSpPr>
            <a:spLocks noGrp="1"/>
          </p:cNvSpPr>
          <p:nvPr>
            <p:ph type="title"/>
          </p:nvPr>
        </p:nvSpPr>
        <p:spPr bwMode="auto"/>
        <p:txBody>
          <a:bodyPr/>
          <a:lstStyle/>
          <a:p>
            <a:pPr>
              <a:defRPr/>
            </a:pPr>
            <a:r>
              <a:rPr lang="en-US" sz="2400" b="0" i="0" u="none" strike="noStrike" cap="none" spc="0">
                <a:solidFill>
                  <a:srgbClr val="000000"/>
                </a:solidFill>
                <a:latin typeface="Times New Roman"/>
                <a:ea typeface="Times New Roman"/>
                <a:cs typeface="Times New Roman"/>
              </a:rPr>
              <a:t>Typical Schannel TLS Flow</a:t>
            </a:r>
            <a:endParaRPr sz="2400"/>
          </a:p>
          <a:p>
            <a:pPr>
              <a:defRPr/>
            </a:pPr>
            <a:endParaRPr sz="2400"/>
          </a:p>
        </p:txBody>
      </p:sp>
      <p:sp>
        <p:nvSpPr>
          <p:cNvPr id="405445943" name="Content Placeholder 2"/>
          <p:cNvSpPr>
            <a:spLocks noGrp="1"/>
          </p:cNvSpPr>
          <p:nvPr>
            <p:ph idx="1"/>
          </p:nvPr>
        </p:nvSpPr>
        <p:spPr bwMode="auto"/>
        <p:txBody>
          <a:bodyPr/>
          <a:lstStyle/>
          <a:p>
            <a:pPr>
              <a:defRPr/>
            </a:pPr>
            <a:r>
              <a:rPr sz="1400" b="1" i="0" u="none">
                <a:solidFill>
                  <a:srgbClr val="000000"/>
                </a:solidFill>
                <a:latin typeface="Times New Roman"/>
                <a:ea typeface="Times New Roman"/>
                <a:cs typeface="Times New Roman"/>
              </a:rPr>
              <a:t>4. </a:t>
            </a:r>
            <a:r>
              <a:rPr sz="1400" b="1" i="0" u="none">
                <a:solidFill>
                  <a:srgbClr val="000000"/>
                </a:solidFill>
                <a:latin typeface="Times New Roman"/>
                <a:ea typeface="Times New Roman"/>
                <a:cs typeface="Times New Roman"/>
              </a:rPr>
              <a:t>Receive and Decrypt Data</a:t>
            </a:r>
            <a:endParaRPr>
              <a:solidFill>
                <a:schemeClr val="tx1"/>
              </a:solidFill>
            </a:endParaRPr>
          </a:p>
          <a:p>
            <a:pPr>
              <a:defRPr/>
            </a:pPr>
            <a:r>
              <a:rPr sz="1200" b="0" i="0" u="none">
                <a:solidFill>
                  <a:srgbClr val="000000"/>
                </a:solidFill>
                <a:latin typeface="Times New Roman"/>
                <a:ea typeface="Times New Roman"/>
                <a:cs typeface="Times New Roman"/>
              </a:rPr>
              <a:t>Use </a:t>
            </a:r>
            <a:r>
              <a:rPr sz="1000" b="0" i="0" u="none">
                <a:solidFill>
                  <a:srgbClr val="000000"/>
                </a:solidFill>
                <a:latin typeface="Courier New"/>
                <a:ea typeface="Courier New"/>
                <a:cs typeface="Courier New"/>
              </a:rPr>
              <a:t>DecryptMessage()</a:t>
            </a:r>
            <a:r>
              <a:rPr sz="1200" b="0" i="0" u="none">
                <a:solidFill>
                  <a:srgbClr val="000000"/>
                </a:solidFill>
                <a:latin typeface="Times New Roman"/>
                <a:ea typeface="Times New Roman"/>
                <a:cs typeface="Times New Roman"/>
              </a:rPr>
              <a:t> to process incoming TLS-encrypted messages from the server.</a:t>
            </a:r>
            <a:endParaRPr/>
          </a:p>
          <a:p>
            <a:pPr marL="0" indent="0">
              <a:buFont typeface="Arial"/>
              <a:buNone/>
              <a:defRPr/>
            </a:pPr>
            <a:endParaRPr/>
          </a:p>
        </p:txBody>
      </p:sp>
      <p:pic>
        <p:nvPicPr>
          <p:cNvPr id="2072834196" name=""/>
          <p:cNvPicPr>
            <a:picLocks noChangeAspect="1"/>
          </p:cNvPicPr>
          <p:nvPr/>
        </p:nvPicPr>
        <p:blipFill>
          <a:blip r:embed="rId3"/>
          <a:stretch/>
        </p:blipFill>
        <p:spPr bwMode="auto">
          <a:xfrm>
            <a:off x="1035727" y="2524587"/>
            <a:ext cx="4143375" cy="333374"/>
          </a:xfrm>
          <a:prstGeom prst="rect">
            <a:avLst/>
          </a:prstGeom>
        </p:spPr>
      </p:pic>
      <p:sp>
        <p:nvSpPr>
          <p:cNvPr id="1104096068" name=""/>
          <p:cNvSpPr/>
          <p:nvPr/>
        </p:nvSpPr>
        <p:spPr bwMode="auto">
          <a:xfrm>
            <a:off x="1035727" y="2986152"/>
            <a:ext cx="2798814" cy="27467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200" b="0" i="0" u="none">
                <a:solidFill>
                  <a:srgbClr val="000000"/>
                </a:solidFill>
                <a:latin typeface="Times New Roman"/>
                <a:ea typeface="Times New Roman"/>
                <a:cs typeface="Times New Roman"/>
              </a:rPr>
              <a:t>This gives you back the plaintext content.</a:t>
            </a:r>
            <a:endParaRPr/>
          </a:p>
        </p:txBody>
      </p:sp>
      <p:sp>
        <p:nvSpPr>
          <p:cNvPr id="733496867" name=""/>
          <p:cNvSpPr/>
          <p:nvPr/>
        </p:nvSpPr>
        <p:spPr bwMode="auto">
          <a:xfrm>
            <a:off x="947788" y="3671764"/>
            <a:ext cx="5931928" cy="494037"/>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400" b="1" i="0" u="none">
                <a:solidFill>
                  <a:srgbClr val="000000"/>
                </a:solidFill>
                <a:latin typeface="Times New Roman"/>
                <a:ea typeface="Times New Roman"/>
                <a:cs typeface="Times New Roman"/>
              </a:rPr>
              <a:t>5. </a:t>
            </a:r>
            <a:r>
              <a:rPr sz="1400" b="1" i="0" u="none">
                <a:solidFill>
                  <a:srgbClr val="000000"/>
                </a:solidFill>
                <a:latin typeface="Times New Roman"/>
                <a:ea typeface="Times New Roman"/>
                <a:cs typeface="Times New Roman"/>
              </a:rPr>
              <a:t>Shutdown Securely</a:t>
            </a:r>
            <a:endParaRPr/>
          </a:p>
          <a:p>
            <a:pPr>
              <a:defRPr/>
            </a:pPr>
            <a:r>
              <a:rPr sz="1200" b="0" i="0" u="none">
                <a:solidFill>
                  <a:srgbClr val="000000"/>
                </a:solidFill>
                <a:latin typeface="Times New Roman"/>
                <a:ea typeface="Times New Roman"/>
                <a:cs typeface="Times New Roman"/>
              </a:rPr>
              <a:t>Use </a:t>
            </a:r>
            <a:r>
              <a:rPr sz="1000" b="0" i="0" u="none">
                <a:solidFill>
                  <a:srgbClr val="000000"/>
                </a:solidFill>
                <a:latin typeface="Courier New"/>
                <a:ea typeface="Courier New"/>
                <a:cs typeface="Courier New"/>
              </a:rPr>
              <a:t>ApplyControlToken()</a:t>
            </a:r>
            <a:r>
              <a:rPr sz="1200" b="0" i="0" u="none">
                <a:solidFill>
                  <a:srgbClr val="000000"/>
                </a:solidFill>
                <a:latin typeface="Times New Roman"/>
                <a:ea typeface="Times New Roman"/>
                <a:cs typeface="Times New Roman"/>
              </a:rPr>
              <a:t> and </a:t>
            </a:r>
            <a:r>
              <a:rPr sz="1000" b="0" i="0" u="none">
                <a:solidFill>
                  <a:srgbClr val="000000"/>
                </a:solidFill>
                <a:latin typeface="Courier New"/>
                <a:ea typeface="Courier New"/>
                <a:cs typeface="Courier New"/>
              </a:rPr>
              <a:t>DeleteSecurityContext()</a:t>
            </a:r>
            <a:r>
              <a:rPr sz="1200" b="0" i="0" u="none">
                <a:solidFill>
                  <a:srgbClr val="000000"/>
                </a:solidFill>
                <a:latin typeface="Times New Roman"/>
                <a:ea typeface="Times New Roman"/>
                <a:cs typeface="Times New Roman"/>
              </a:rPr>
              <a:t> to close the session gracefully.</a:t>
            </a:r>
            <a:endParaRPr/>
          </a:p>
        </p:txBody>
      </p:sp>
      <p:pic>
        <p:nvPicPr>
          <p:cNvPr id="1094870832" name=""/>
          <p:cNvPicPr>
            <a:picLocks noChangeAspect="1"/>
          </p:cNvPicPr>
          <p:nvPr/>
        </p:nvPicPr>
        <p:blipFill>
          <a:blip r:embed="rId4"/>
          <a:stretch/>
        </p:blipFill>
        <p:spPr bwMode="auto">
          <a:xfrm>
            <a:off x="7240849" y="4457329"/>
            <a:ext cx="3876674" cy="1638299"/>
          </a:xfrm>
          <a:prstGeom prst="rect">
            <a:avLst/>
          </a:prstGeom>
        </p:spPr>
      </p:pic>
      <p:sp>
        <p:nvSpPr>
          <p:cNvPr id="622078285" name=""/>
          <p:cNvSpPr/>
          <p:nvPr/>
        </p:nvSpPr>
        <p:spPr bwMode="auto">
          <a:xfrm flipH="0" flipV="0">
            <a:off x="8286771" y="3421601"/>
            <a:ext cx="1340897" cy="497181"/>
          </a:xfrm>
          <a:prstGeom prst="wedgeRoundRectCallout">
            <a:avLst>
              <a:gd name="adj1" fmla="val -18478"/>
              <a:gd name="adj2" fmla="val 1306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p>
            <a:pPr>
              <a:defRPr/>
            </a:pPr>
            <a:r>
              <a:rPr/>
              <a:t>Summary</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92782754" name="Title 1"/>
          <p:cNvSpPr>
            <a:spLocks noGrp="1"/>
          </p:cNvSpPr>
          <p:nvPr>
            <p:ph type="title"/>
          </p:nvPr>
        </p:nvSpPr>
        <p:spPr bwMode="auto"/>
        <p:txBody>
          <a:bodyPr/>
          <a:lstStyle/>
          <a:p>
            <a:pPr>
              <a:defRPr/>
            </a:pPr>
            <a:r>
              <a:rPr sz="2000" b="0" i="0" u="none">
                <a:solidFill>
                  <a:srgbClr val="000000"/>
                </a:solidFill>
                <a:latin typeface="Times New Roman"/>
                <a:ea typeface="Times New Roman"/>
                <a:cs typeface="Times New Roman"/>
              </a:rPr>
              <a:t>Important Schannel Structures</a:t>
            </a:r>
            <a:endParaRPr sz="9000"/>
          </a:p>
        </p:txBody>
      </p:sp>
      <p:pic>
        <p:nvPicPr>
          <p:cNvPr id="1073719271" name=""/>
          <p:cNvPicPr>
            <a:picLocks noChangeAspect="1"/>
          </p:cNvPicPr>
          <p:nvPr/>
        </p:nvPicPr>
        <p:blipFill>
          <a:blip r:embed="rId3"/>
          <a:stretch/>
        </p:blipFill>
        <p:spPr bwMode="auto">
          <a:xfrm>
            <a:off x="693567" y="1690687"/>
            <a:ext cx="6419849" cy="188595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527854969" name="Title 1"/>
          <p:cNvSpPr>
            <a:spLocks noGrp="1"/>
          </p:cNvSpPr>
          <p:nvPr>
            <p:ph type="title"/>
          </p:nvPr>
        </p:nvSpPr>
        <p:spPr bwMode="auto"/>
        <p:txBody>
          <a:bodyPr/>
          <a:lstStyle/>
          <a:p>
            <a:pPr>
              <a:defRPr/>
            </a:pPr>
            <a:r>
              <a:rPr sz="2400" b="1" i="0" u="none">
                <a:solidFill>
                  <a:srgbClr val="000000"/>
                </a:solidFill>
                <a:latin typeface="Times New Roman"/>
                <a:ea typeface="Times New Roman"/>
                <a:cs typeface="Times New Roman"/>
              </a:rPr>
              <a:t>About Servers and Clients</a:t>
            </a:r>
            <a:endParaRPr/>
          </a:p>
        </p:txBody>
      </p:sp>
      <p:sp>
        <p:nvSpPr>
          <p:cNvPr id="51142728" name=""/>
          <p:cNvSpPr/>
          <p:nvPr/>
        </p:nvSpPr>
        <p:spPr bwMode="auto">
          <a:xfrm flipH="0" flipV="0">
            <a:off x="950870" y="1634881"/>
            <a:ext cx="9537161" cy="914760"/>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600" b="0" i="0" u="none">
                <a:solidFill>
                  <a:srgbClr val="000000"/>
                </a:solidFill>
                <a:latin typeface="Times New Roman"/>
                <a:ea typeface="Times New Roman"/>
                <a:cs typeface="Times New Roman"/>
              </a:rPr>
              <a:t>There are two distinct types of socket network applications: Server and Client.</a:t>
            </a:r>
            <a:endParaRPr sz="1600" b="0" i="0" u="none">
              <a:solidFill>
                <a:srgbClr val="000000"/>
              </a:solidFill>
              <a:latin typeface="Times New Roman"/>
              <a:ea typeface="Times New Roman"/>
              <a:cs typeface="Times New Roman"/>
            </a:endParaRPr>
          </a:p>
          <a:p>
            <a:pPr>
              <a:defRPr/>
            </a:pPr>
            <a:endParaRPr sz="2200"/>
          </a:p>
          <a:p>
            <a:pPr>
              <a:defRPr/>
            </a:pPr>
            <a:r>
              <a:rPr sz="1600" b="0" i="0" u="none">
                <a:solidFill>
                  <a:srgbClr val="000000"/>
                </a:solidFill>
                <a:latin typeface="Times New Roman"/>
                <a:ea typeface="Times New Roman"/>
                <a:cs typeface="Times New Roman"/>
              </a:rPr>
              <a:t>Servers and Clients have different behaviors; therefore, the process of creating them is different.</a:t>
            </a:r>
            <a:endParaRPr sz="22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72445652" name="Title 1"/>
          <p:cNvSpPr>
            <a:spLocks noGrp="1"/>
          </p:cNvSpPr>
          <p:nvPr>
            <p:ph type="title"/>
          </p:nvPr>
        </p:nvSpPr>
        <p:spPr bwMode="auto"/>
        <p:txBody>
          <a:bodyPr/>
          <a:lstStyle/>
          <a:p>
            <a:pPr>
              <a:defRPr/>
            </a:pPr>
            <a:r>
              <a:rPr sz="2000" b="0" i="0" u="none">
                <a:solidFill>
                  <a:srgbClr val="000000"/>
                </a:solidFill>
                <a:latin typeface="Times New Roman"/>
                <a:ea typeface="Times New Roman"/>
                <a:cs typeface="Times New Roman"/>
              </a:rPr>
              <a:t>Protocol &amp; Version Support</a:t>
            </a:r>
            <a:endParaRPr sz="9000"/>
          </a:p>
        </p:txBody>
      </p:sp>
      <p:pic>
        <p:nvPicPr>
          <p:cNvPr id="1454795052" name=""/>
          <p:cNvPicPr>
            <a:picLocks noChangeAspect="1"/>
          </p:cNvPicPr>
          <p:nvPr/>
        </p:nvPicPr>
        <p:blipFill>
          <a:blip r:embed="rId3"/>
          <a:stretch/>
        </p:blipFill>
        <p:spPr bwMode="auto">
          <a:xfrm>
            <a:off x="952499" y="1794029"/>
            <a:ext cx="4276724" cy="342900"/>
          </a:xfrm>
          <a:prstGeom prst="rect">
            <a:avLst/>
          </a:prstGeom>
        </p:spPr>
      </p:pic>
      <p:pic>
        <p:nvPicPr>
          <p:cNvPr id="1393016658" name=""/>
          <p:cNvPicPr>
            <a:picLocks noChangeAspect="1"/>
          </p:cNvPicPr>
          <p:nvPr/>
        </p:nvPicPr>
        <p:blipFill>
          <a:blip r:embed="rId4"/>
          <a:stretch/>
        </p:blipFill>
        <p:spPr bwMode="auto">
          <a:xfrm>
            <a:off x="1091213" y="2320817"/>
            <a:ext cx="3276599" cy="1609724"/>
          </a:xfrm>
          <a:prstGeom prst="rect">
            <a:avLst/>
          </a:prstGeom>
        </p:spPr>
      </p:pic>
      <p:pic>
        <p:nvPicPr>
          <p:cNvPr id="1305919120" name=""/>
          <p:cNvPicPr>
            <a:picLocks noChangeAspect="1"/>
          </p:cNvPicPr>
          <p:nvPr/>
        </p:nvPicPr>
        <p:blipFill>
          <a:blip r:embed="rId5"/>
          <a:stretch/>
        </p:blipFill>
        <p:spPr bwMode="auto">
          <a:xfrm>
            <a:off x="5553074" y="3930541"/>
            <a:ext cx="5800725" cy="23812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9543548" name="Title 1"/>
          <p:cNvSpPr>
            <a:spLocks noGrp="1"/>
          </p:cNvSpPr>
          <p:nvPr>
            <p:ph type="title"/>
          </p:nvPr>
        </p:nvSpPr>
        <p:spPr bwMode="auto"/>
        <p:txBody>
          <a:bodyPr/>
          <a:lstStyle/>
          <a:p>
            <a:pPr>
              <a:defRPr/>
            </a:pPr>
            <a:r>
              <a:rPr/>
              <a:t>Schannel-client</a:t>
            </a:r>
            <a:endParaRPr/>
          </a:p>
        </p:txBody>
      </p:sp>
      <p:pic>
        <p:nvPicPr>
          <p:cNvPr id="1654294190" name=""/>
          <p:cNvPicPr>
            <a:picLocks noChangeAspect="1"/>
          </p:cNvPicPr>
          <p:nvPr/>
        </p:nvPicPr>
        <p:blipFill>
          <a:blip r:embed="rId3"/>
          <a:stretch/>
        </p:blipFill>
        <p:spPr bwMode="auto">
          <a:xfrm>
            <a:off x="684320" y="1895752"/>
            <a:ext cx="5229225" cy="2009774"/>
          </a:xfrm>
          <a:prstGeom prst="rect">
            <a:avLst/>
          </a:prstGeom>
        </p:spPr>
      </p:pic>
      <p:pic>
        <p:nvPicPr>
          <p:cNvPr id="1119050906" name=""/>
          <p:cNvPicPr>
            <a:picLocks noChangeAspect="1"/>
          </p:cNvPicPr>
          <p:nvPr/>
        </p:nvPicPr>
        <p:blipFill>
          <a:blip r:embed="rId4"/>
          <a:stretch/>
        </p:blipFill>
        <p:spPr bwMode="auto">
          <a:xfrm flipH="0" flipV="0">
            <a:off x="7660556" y="878518"/>
            <a:ext cx="3566126" cy="534919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008869758" name=""/>
          <p:cNvPicPr>
            <a:picLocks noChangeAspect="1"/>
          </p:cNvPicPr>
          <p:nvPr/>
        </p:nvPicPr>
        <p:blipFill>
          <a:blip r:embed="rId3"/>
          <a:stretch/>
        </p:blipFill>
        <p:spPr bwMode="auto">
          <a:xfrm>
            <a:off x="379150" y="221941"/>
            <a:ext cx="5267324" cy="5067299"/>
          </a:xfrm>
          <a:prstGeom prst="rect">
            <a:avLst/>
          </a:prstGeom>
        </p:spPr>
      </p:pic>
      <p:pic>
        <p:nvPicPr>
          <p:cNvPr id="735873752" name=""/>
          <p:cNvPicPr>
            <a:picLocks noChangeAspect="1"/>
          </p:cNvPicPr>
          <p:nvPr/>
        </p:nvPicPr>
        <p:blipFill>
          <a:blip r:embed="rId4"/>
          <a:stretch/>
        </p:blipFill>
        <p:spPr bwMode="auto">
          <a:xfrm>
            <a:off x="6095999" y="1022041"/>
            <a:ext cx="5257800" cy="17335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2046135646" name=""/>
          <p:cNvPicPr>
            <a:picLocks noChangeAspect="1"/>
          </p:cNvPicPr>
          <p:nvPr/>
        </p:nvPicPr>
        <p:blipFill>
          <a:blip r:embed="rId3"/>
          <a:stretch/>
        </p:blipFill>
        <p:spPr bwMode="auto">
          <a:xfrm>
            <a:off x="554854" y="1072718"/>
            <a:ext cx="4029075" cy="4095749"/>
          </a:xfrm>
          <a:prstGeom prst="rect">
            <a:avLst/>
          </a:prstGeom>
        </p:spPr>
      </p:pic>
      <p:pic>
        <p:nvPicPr>
          <p:cNvPr id="1766822189" name=""/>
          <p:cNvPicPr>
            <a:picLocks noChangeAspect="1"/>
          </p:cNvPicPr>
          <p:nvPr/>
        </p:nvPicPr>
        <p:blipFill>
          <a:blip r:embed="rId4"/>
          <a:stretch/>
        </p:blipFill>
        <p:spPr bwMode="auto">
          <a:xfrm>
            <a:off x="554854" y="5354344"/>
            <a:ext cx="4895849" cy="828675"/>
          </a:xfrm>
          <a:prstGeom prst="rect">
            <a:avLst/>
          </a:prstGeom>
        </p:spPr>
      </p:pic>
      <p:pic>
        <p:nvPicPr>
          <p:cNvPr id="372722418" name=""/>
          <p:cNvPicPr>
            <a:picLocks noChangeAspect="1"/>
          </p:cNvPicPr>
          <p:nvPr/>
        </p:nvPicPr>
        <p:blipFill>
          <a:blip r:embed="rId5"/>
          <a:stretch/>
        </p:blipFill>
        <p:spPr bwMode="auto">
          <a:xfrm>
            <a:off x="5280363" y="1377888"/>
            <a:ext cx="6391274" cy="819149"/>
          </a:xfrm>
          <a:prstGeom prst="rect">
            <a:avLst/>
          </a:prstGeom>
        </p:spPr>
      </p:pic>
      <p:pic>
        <p:nvPicPr>
          <p:cNvPr id="1562956612" name=""/>
          <p:cNvPicPr>
            <a:picLocks noChangeAspect="1"/>
          </p:cNvPicPr>
          <p:nvPr/>
        </p:nvPicPr>
        <p:blipFill>
          <a:blip r:embed="rId6"/>
          <a:stretch/>
        </p:blipFill>
        <p:spPr bwMode="auto">
          <a:xfrm>
            <a:off x="5450704" y="2705099"/>
            <a:ext cx="5876924" cy="72389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071396426" name=""/>
          <p:cNvPicPr>
            <a:picLocks noChangeAspect="1"/>
          </p:cNvPicPr>
          <p:nvPr/>
        </p:nvPicPr>
        <p:blipFill>
          <a:blip r:embed="rId3"/>
          <a:stretch/>
        </p:blipFill>
        <p:spPr bwMode="auto">
          <a:xfrm>
            <a:off x="425388" y="675072"/>
            <a:ext cx="4133849" cy="1647824"/>
          </a:xfrm>
          <a:prstGeom prst="rect">
            <a:avLst/>
          </a:prstGeom>
        </p:spPr>
      </p:pic>
      <p:pic>
        <p:nvPicPr>
          <p:cNvPr id="1895253052" name=""/>
          <p:cNvPicPr>
            <a:picLocks noChangeAspect="1"/>
          </p:cNvPicPr>
          <p:nvPr/>
        </p:nvPicPr>
        <p:blipFill>
          <a:blip r:embed="rId4"/>
          <a:stretch/>
        </p:blipFill>
        <p:spPr bwMode="auto">
          <a:xfrm>
            <a:off x="425388" y="2561577"/>
            <a:ext cx="5581649" cy="923924"/>
          </a:xfrm>
          <a:prstGeom prst="rect">
            <a:avLst/>
          </a:prstGeom>
        </p:spPr>
      </p:pic>
      <p:pic>
        <p:nvPicPr>
          <p:cNvPr id="714004939" name=""/>
          <p:cNvPicPr>
            <a:picLocks noChangeAspect="1"/>
          </p:cNvPicPr>
          <p:nvPr/>
        </p:nvPicPr>
        <p:blipFill>
          <a:blip r:embed="rId5"/>
          <a:stretch/>
        </p:blipFill>
        <p:spPr bwMode="auto">
          <a:xfrm>
            <a:off x="276224" y="3883980"/>
            <a:ext cx="5819774" cy="800100"/>
          </a:xfrm>
          <a:prstGeom prst="rect">
            <a:avLst/>
          </a:prstGeom>
        </p:spPr>
      </p:pic>
      <p:pic>
        <p:nvPicPr>
          <p:cNvPr id="566742007" name=""/>
          <p:cNvPicPr>
            <a:picLocks noChangeAspect="1"/>
          </p:cNvPicPr>
          <p:nvPr/>
        </p:nvPicPr>
        <p:blipFill>
          <a:blip r:embed="rId6"/>
          <a:stretch/>
        </p:blipFill>
        <p:spPr bwMode="auto">
          <a:xfrm>
            <a:off x="7370315" y="194198"/>
            <a:ext cx="3390899" cy="246697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853573119" name=""/>
          <p:cNvPicPr>
            <a:picLocks noChangeAspect="1"/>
          </p:cNvPicPr>
          <p:nvPr/>
        </p:nvPicPr>
        <p:blipFill>
          <a:blip r:embed="rId3"/>
          <a:stretch/>
        </p:blipFill>
        <p:spPr bwMode="auto">
          <a:xfrm>
            <a:off x="545606" y="553236"/>
            <a:ext cx="4895849" cy="1533524"/>
          </a:xfrm>
          <a:prstGeom prst="rect">
            <a:avLst/>
          </a:prstGeom>
        </p:spPr>
      </p:pic>
      <p:pic>
        <p:nvPicPr>
          <p:cNvPr id="181714074" name=""/>
          <p:cNvPicPr>
            <a:picLocks noChangeAspect="1"/>
          </p:cNvPicPr>
          <p:nvPr/>
        </p:nvPicPr>
        <p:blipFill>
          <a:blip r:embed="rId4"/>
          <a:stretch/>
        </p:blipFill>
        <p:spPr bwMode="auto">
          <a:xfrm>
            <a:off x="648994" y="2311893"/>
            <a:ext cx="4838699" cy="1781174"/>
          </a:xfrm>
          <a:prstGeom prst="rect">
            <a:avLst/>
          </a:prstGeom>
        </p:spPr>
      </p:pic>
      <p:pic>
        <p:nvPicPr>
          <p:cNvPr id="1377044845" name=""/>
          <p:cNvPicPr>
            <a:picLocks noChangeAspect="1"/>
          </p:cNvPicPr>
          <p:nvPr/>
        </p:nvPicPr>
        <p:blipFill>
          <a:blip r:embed="rId5"/>
          <a:stretch/>
        </p:blipFill>
        <p:spPr bwMode="auto">
          <a:xfrm>
            <a:off x="749053" y="4512815"/>
            <a:ext cx="6134099" cy="771525"/>
          </a:xfrm>
          <a:prstGeom prst="rect">
            <a:avLst/>
          </a:prstGeom>
        </p:spPr>
      </p:pic>
      <p:pic>
        <p:nvPicPr>
          <p:cNvPr id="926320863" name=""/>
          <p:cNvPicPr>
            <a:picLocks noChangeAspect="1"/>
          </p:cNvPicPr>
          <p:nvPr/>
        </p:nvPicPr>
        <p:blipFill>
          <a:blip r:embed="rId6"/>
          <a:stretch/>
        </p:blipFill>
        <p:spPr bwMode="auto">
          <a:xfrm>
            <a:off x="7120630" y="336102"/>
            <a:ext cx="4552949" cy="456247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814818059" name=""/>
          <p:cNvPicPr>
            <a:picLocks noChangeAspect="1"/>
          </p:cNvPicPr>
          <p:nvPr/>
        </p:nvPicPr>
        <p:blipFill>
          <a:blip r:embed="rId3"/>
          <a:stretch/>
        </p:blipFill>
        <p:spPr bwMode="auto">
          <a:xfrm>
            <a:off x="536358" y="508616"/>
            <a:ext cx="3924299" cy="3095624"/>
          </a:xfrm>
          <a:prstGeom prst="rect">
            <a:avLst/>
          </a:prstGeom>
        </p:spPr>
      </p:pic>
      <p:pic>
        <p:nvPicPr>
          <p:cNvPr id="2016469520" name=""/>
          <p:cNvPicPr>
            <a:picLocks noChangeAspect="1"/>
          </p:cNvPicPr>
          <p:nvPr/>
        </p:nvPicPr>
        <p:blipFill>
          <a:blip r:embed="rId4"/>
          <a:stretch/>
        </p:blipFill>
        <p:spPr bwMode="auto">
          <a:xfrm>
            <a:off x="76199" y="3967208"/>
            <a:ext cx="6019799" cy="790574"/>
          </a:xfrm>
          <a:prstGeom prst="rect">
            <a:avLst/>
          </a:prstGeom>
        </p:spPr>
      </p:pic>
      <p:pic>
        <p:nvPicPr>
          <p:cNvPr id="1794558205" name=""/>
          <p:cNvPicPr>
            <a:picLocks noChangeAspect="1"/>
          </p:cNvPicPr>
          <p:nvPr/>
        </p:nvPicPr>
        <p:blipFill>
          <a:blip r:embed="rId5"/>
          <a:stretch/>
        </p:blipFill>
        <p:spPr bwMode="auto">
          <a:xfrm>
            <a:off x="6565776" y="869271"/>
            <a:ext cx="4600575" cy="2200275"/>
          </a:xfrm>
          <a:prstGeom prst="rect">
            <a:avLst/>
          </a:prstGeom>
        </p:spPr>
      </p:pic>
      <p:pic>
        <p:nvPicPr>
          <p:cNvPr id="797984122" name=""/>
          <p:cNvPicPr>
            <a:picLocks noChangeAspect="1"/>
          </p:cNvPicPr>
          <p:nvPr/>
        </p:nvPicPr>
        <p:blipFill>
          <a:blip r:embed="rId6"/>
          <a:stretch/>
        </p:blipFill>
        <p:spPr bwMode="auto">
          <a:xfrm>
            <a:off x="6408567" y="3541820"/>
            <a:ext cx="2914650" cy="74295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74353193" name="Title 1"/>
          <p:cNvSpPr>
            <a:spLocks noGrp="1"/>
          </p:cNvSpPr>
          <p:nvPr>
            <p:ph type="title"/>
          </p:nvPr>
        </p:nvSpPr>
        <p:spPr bwMode="auto">
          <a:xfrm flipH="0" flipV="0">
            <a:off x="838199" y="365124"/>
            <a:ext cx="10515600" cy="781573"/>
          </a:xfrm>
        </p:spPr>
        <p:txBody>
          <a:bodyPr/>
          <a:lstStyle/>
          <a:p>
            <a:pPr>
              <a:defRPr/>
            </a:pPr>
            <a:r>
              <a:rPr/>
              <a:t>Flow </a:t>
            </a:r>
            <a:endParaRPr/>
          </a:p>
        </p:txBody>
      </p:sp>
      <p:pic>
        <p:nvPicPr>
          <p:cNvPr id="1549420314" name=""/>
          <p:cNvPicPr>
            <a:picLocks noChangeAspect="1"/>
          </p:cNvPicPr>
          <p:nvPr/>
        </p:nvPicPr>
        <p:blipFill>
          <a:blip r:embed="rId3"/>
          <a:stretch/>
        </p:blipFill>
        <p:spPr bwMode="auto">
          <a:xfrm>
            <a:off x="2983266" y="1146699"/>
            <a:ext cx="6400800" cy="35623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112014624" name="Title 1"/>
          <p:cNvSpPr>
            <a:spLocks noGrp="1"/>
          </p:cNvSpPr>
          <p:nvPr>
            <p:ph type="title"/>
          </p:nvPr>
        </p:nvSpPr>
        <p:spPr bwMode="auto"/>
        <p:txBody>
          <a:bodyPr/>
          <a:lstStyle/>
          <a:p>
            <a:pPr>
              <a:defRPr/>
            </a:pPr>
            <a:r>
              <a:rPr/>
              <a:t>Schannel_Server.c</a:t>
            </a:r>
            <a:endParaRPr/>
          </a:p>
        </p:txBody>
      </p:sp>
      <p:pic>
        <p:nvPicPr>
          <p:cNvPr id="1890047524" name=""/>
          <p:cNvPicPr>
            <a:picLocks noChangeAspect="1"/>
          </p:cNvPicPr>
          <p:nvPr/>
        </p:nvPicPr>
        <p:blipFill>
          <a:blip r:embed="rId3"/>
          <a:stretch/>
        </p:blipFill>
        <p:spPr bwMode="auto">
          <a:xfrm>
            <a:off x="295274" y="1895752"/>
            <a:ext cx="5800725" cy="2095499"/>
          </a:xfrm>
          <a:prstGeom prst="rect">
            <a:avLst/>
          </a:prstGeom>
        </p:spPr>
      </p:pic>
      <p:pic>
        <p:nvPicPr>
          <p:cNvPr id="1149876764" name=""/>
          <p:cNvPicPr>
            <a:picLocks noChangeAspect="1"/>
          </p:cNvPicPr>
          <p:nvPr/>
        </p:nvPicPr>
        <p:blipFill>
          <a:blip r:embed="rId4"/>
          <a:stretch/>
        </p:blipFill>
        <p:spPr bwMode="auto">
          <a:xfrm flipH="0" flipV="0">
            <a:off x="7094737" y="490120"/>
            <a:ext cx="4418100" cy="4734756"/>
          </a:xfrm>
          <a:prstGeom prst="rect">
            <a:avLst/>
          </a:prstGeom>
        </p:spPr>
      </p:pic>
      <p:pic>
        <p:nvPicPr>
          <p:cNvPr id="616338370" name=""/>
          <p:cNvPicPr>
            <a:picLocks noChangeAspect="1"/>
          </p:cNvPicPr>
          <p:nvPr/>
        </p:nvPicPr>
        <p:blipFill>
          <a:blip r:embed="rId5"/>
          <a:stretch/>
        </p:blipFill>
        <p:spPr bwMode="auto">
          <a:xfrm flipH="0" flipV="0">
            <a:off x="7168718" y="5280363"/>
            <a:ext cx="3380577" cy="101723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354893750" name=""/>
          <p:cNvPicPr>
            <a:picLocks noChangeAspect="1"/>
          </p:cNvPicPr>
          <p:nvPr/>
        </p:nvPicPr>
        <p:blipFill>
          <a:blip r:embed="rId3"/>
          <a:stretch/>
        </p:blipFill>
        <p:spPr bwMode="auto">
          <a:xfrm>
            <a:off x="453130" y="1146699"/>
            <a:ext cx="4029075" cy="1828800"/>
          </a:xfrm>
          <a:prstGeom prst="rect">
            <a:avLst/>
          </a:prstGeom>
        </p:spPr>
      </p:pic>
      <p:pic>
        <p:nvPicPr>
          <p:cNvPr id="1109924408" name=""/>
          <p:cNvPicPr>
            <a:picLocks noChangeAspect="1"/>
          </p:cNvPicPr>
          <p:nvPr/>
        </p:nvPicPr>
        <p:blipFill>
          <a:blip r:embed="rId4"/>
          <a:stretch/>
        </p:blipFill>
        <p:spPr bwMode="auto">
          <a:xfrm>
            <a:off x="258931" y="3042451"/>
            <a:ext cx="6162674" cy="942975"/>
          </a:xfrm>
          <a:prstGeom prst="rect">
            <a:avLst/>
          </a:prstGeom>
        </p:spPr>
      </p:pic>
      <p:pic>
        <p:nvPicPr>
          <p:cNvPr id="1376039297" name=""/>
          <p:cNvPicPr>
            <a:picLocks noChangeAspect="1"/>
          </p:cNvPicPr>
          <p:nvPr/>
        </p:nvPicPr>
        <p:blipFill>
          <a:blip r:embed="rId5"/>
          <a:stretch/>
        </p:blipFill>
        <p:spPr bwMode="auto">
          <a:xfrm>
            <a:off x="7000412" y="758300"/>
            <a:ext cx="2085975" cy="1390649"/>
          </a:xfrm>
          <a:prstGeom prst="rect">
            <a:avLst/>
          </a:prstGeom>
        </p:spPr>
      </p:pic>
      <p:pic>
        <p:nvPicPr>
          <p:cNvPr id="1442798219" name=""/>
          <p:cNvPicPr>
            <a:picLocks noChangeAspect="1"/>
          </p:cNvPicPr>
          <p:nvPr/>
        </p:nvPicPr>
        <p:blipFill>
          <a:blip r:embed="rId6"/>
          <a:stretch/>
        </p:blipFill>
        <p:spPr bwMode="auto">
          <a:xfrm>
            <a:off x="5234126" y="2478349"/>
            <a:ext cx="6819899" cy="28575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384628027" name="Title 1"/>
          <p:cNvSpPr>
            <a:spLocks noGrp="1"/>
          </p:cNvSpPr>
          <p:nvPr>
            <p:ph type="title"/>
          </p:nvPr>
        </p:nvSpPr>
        <p:spPr bwMode="auto"/>
        <p:txBody>
          <a:bodyPr/>
          <a:lstStyle/>
          <a:p>
            <a:pPr>
              <a:defRPr/>
            </a:pPr>
            <a:r>
              <a:rPr lang="en-US" sz="2600" b="1" i="0" u="none" strike="noStrike" cap="none" spc="0">
                <a:solidFill>
                  <a:srgbClr val="000000"/>
                </a:solidFill>
                <a:latin typeface="Times New Roman"/>
                <a:ea typeface="Times New Roman"/>
                <a:cs typeface="Times New Roman"/>
              </a:rPr>
              <a:t>About Servers and Clients</a:t>
            </a:r>
            <a:endParaRPr sz="2600"/>
          </a:p>
          <a:p>
            <a:pPr>
              <a:defRPr/>
            </a:pPr>
            <a:endParaRPr/>
          </a:p>
        </p:txBody>
      </p:sp>
      <p:sp>
        <p:nvSpPr>
          <p:cNvPr id="1720422042" name=""/>
          <p:cNvSpPr/>
          <p:nvPr/>
        </p:nvSpPr>
        <p:spPr bwMode="auto">
          <a:xfrm flipH="0" flipV="0">
            <a:off x="1340641" y="1619142"/>
            <a:ext cx="4260264" cy="262163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2600" b="1" i="0" u="none">
                <a:solidFill>
                  <a:srgbClr val="000000"/>
                </a:solidFill>
                <a:latin typeface="Times New Roman"/>
                <a:ea typeface="Times New Roman"/>
                <a:cs typeface="Times New Roman"/>
              </a:rPr>
              <a:t>Server</a:t>
            </a:r>
            <a:endParaRPr sz="2600"/>
          </a:p>
          <a:p>
            <a:pPr marL="305908" indent="-305908">
              <a:buAutoNum type="arabicPeriod"/>
              <a:defRPr/>
            </a:pPr>
            <a:r>
              <a:rPr sz="2000" b="0" i="0" u="none">
                <a:solidFill>
                  <a:srgbClr val="000000"/>
                </a:solidFill>
                <a:latin typeface="Times New Roman"/>
                <a:ea typeface="Times New Roman"/>
                <a:cs typeface="Times New Roman"/>
              </a:rPr>
              <a:t>Initialize Winsock.</a:t>
            </a:r>
            <a:endParaRPr sz="2600"/>
          </a:p>
          <a:p>
            <a:pPr marL="305908" indent="-305908">
              <a:buAutoNum type="arabicPeriod"/>
              <a:defRPr/>
            </a:pPr>
            <a:r>
              <a:rPr sz="2000" b="0" i="0" u="none">
                <a:solidFill>
                  <a:srgbClr val="000000"/>
                </a:solidFill>
                <a:latin typeface="Times New Roman"/>
                <a:ea typeface="Times New Roman"/>
                <a:cs typeface="Times New Roman"/>
              </a:rPr>
              <a:t>Create a socket.</a:t>
            </a:r>
            <a:endParaRPr sz="2600"/>
          </a:p>
          <a:p>
            <a:pPr marL="305908" indent="-305908">
              <a:buAutoNum type="arabicPeriod"/>
              <a:defRPr/>
            </a:pPr>
            <a:r>
              <a:rPr sz="2000" b="0" i="0" u="none">
                <a:solidFill>
                  <a:srgbClr val="000000"/>
                </a:solidFill>
                <a:latin typeface="Times New Roman"/>
                <a:ea typeface="Times New Roman"/>
                <a:cs typeface="Times New Roman"/>
              </a:rPr>
              <a:t>Bind the socket.</a:t>
            </a:r>
            <a:endParaRPr sz="2600"/>
          </a:p>
          <a:p>
            <a:pPr marL="305908" indent="-305908">
              <a:buAutoNum type="arabicPeriod"/>
              <a:defRPr/>
            </a:pPr>
            <a:r>
              <a:rPr sz="2000" b="0" i="0" u="none">
                <a:solidFill>
                  <a:srgbClr val="000000"/>
                </a:solidFill>
                <a:latin typeface="Times New Roman"/>
                <a:ea typeface="Times New Roman"/>
                <a:cs typeface="Times New Roman"/>
              </a:rPr>
              <a:t>Listen on the socket for a client.</a:t>
            </a:r>
            <a:endParaRPr sz="2600"/>
          </a:p>
          <a:p>
            <a:pPr marL="305908" indent="-305908">
              <a:buAutoNum type="arabicPeriod"/>
              <a:defRPr/>
            </a:pPr>
            <a:r>
              <a:rPr sz="2000" b="0" i="0" u="none">
                <a:solidFill>
                  <a:srgbClr val="000000"/>
                </a:solidFill>
                <a:latin typeface="Times New Roman"/>
                <a:ea typeface="Times New Roman"/>
                <a:cs typeface="Times New Roman"/>
              </a:rPr>
              <a:t>Accept a connection from a client.</a:t>
            </a:r>
            <a:endParaRPr sz="2600"/>
          </a:p>
          <a:p>
            <a:pPr marL="305908" indent="-305908">
              <a:buAutoNum type="arabicPeriod"/>
              <a:defRPr/>
            </a:pPr>
            <a:r>
              <a:rPr sz="2000" b="0" i="0" u="none">
                <a:solidFill>
                  <a:srgbClr val="000000"/>
                </a:solidFill>
                <a:latin typeface="Times New Roman"/>
                <a:ea typeface="Times New Roman"/>
                <a:cs typeface="Times New Roman"/>
              </a:rPr>
              <a:t>Receive and send data.</a:t>
            </a:r>
            <a:endParaRPr sz="2600"/>
          </a:p>
          <a:p>
            <a:pPr marL="305908" indent="-305908">
              <a:buAutoNum type="arabicPeriod"/>
              <a:defRPr/>
            </a:pPr>
            <a:r>
              <a:rPr sz="2000" b="0" i="0" u="none">
                <a:solidFill>
                  <a:srgbClr val="000000"/>
                </a:solidFill>
                <a:latin typeface="Times New Roman"/>
                <a:ea typeface="Times New Roman"/>
                <a:cs typeface="Times New Roman"/>
              </a:rPr>
              <a:t>Disconnect.</a:t>
            </a:r>
            <a:endParaRPr sz="2600"/>
          </a:p>
        </p:txBody>
      </p:sp>
      <p:sp>
        <p:nvSpPr>
          <p:cNvPr id="999582173" name=""/>
          <p:cNvSpPr/>
          <p:nvPr/>
        </p:nvSpPr>
        <p:spPr bwMode="auto">
          <a:xfrm flipH="0" flipV="0">
            <a:off x="7651005" y="1554120"/>
            <a:ext cx="3424550" cy="182915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marL="283879" indent="-283879">
              <a:buAutoNum type="arabicPeriod"/>
              <a:defRPr/>
            </a:pPr>
            <a:r>
              <a:rPr sz="2400" b="1" i="0" u="none">
                <a:solidFill>
                  <a:srgbClr val="000000"/>
                </a:solidFill>
                <a:latin typeface="Times New Roman"/>
                <a:ea typeface="Times New Roman"/>
                <a:cs typeface="Times New Roman"/>
              </a:rPr>
              <a:t>Client</a:t>
            </a:r>
            <a:endParaRPr sz="2400"/>
          </a:p>
          <a:p>
            <a:pPr marL="217793" indent="-217793">
              <a:buAutoNum type="arabicPeriod"/>
              <a:defRPr/>
            </a:pPr>
            <a:r>
              <a:rPr sz="1800" b="0" i="0" u="none">
                <a:solidFill>
                  <a:srgbClr val="000000"/>
                </a:solidFill>
                <a:latin typeface="Times New Roman"/>
                <a:ea typeface="Times New Roman"/>
                <a:cs typeface="Times New Roman"/>
              </a:rPr>
              <a:t>Initialize Winsock.</a:t>
            </a:r>
            <a:endParaRPr sz="2400"/>
          </a:p>
          <a:p>
            <a:pPr marL="217793" indent="-217793">
              <a:buAutoNum type="arabicPeriod"/>
              <a:defRPr/>
            </a:pPr>
            <a:r>
              <a:rPr sz="1800" b="0" i="0" u="none">
                <a:solidFill>
                  <a:srgbClr val="000000"/>
                </a:solidFill>
                <a:latin typeface="Times New Roman"/>
                <a:ea typeface="Times New Roman"/>
                <a:cs typeface="Times New Roman"/>
              </a:rPr>
              <a:t>Create a socket.</a:t>
            </a:r>
            <a:endParaRPr sz="2400"/>
          </a:p>
          <a:p>
            <a:pPr marL="217793" indent="-217793">
              <a:buAutoNum type="arabicPeriod"/>
              <a:defRPr/>
            </a:pPr>
            <a:r>
              <a:rPr sz="1800" b="0" i="0" u="none">
                <a:solidFill>
                  <a:srgbClr val="000000"/>
                </a:solidFill>
                <a:latin typeface="Times New Roman"/>
                <a:ea typeface="Times New Roman"/>
                <a:cs typeface="Times New Roman"/>
              </a:rPr>
              <a:t>Connect to the server.</a:t>
            </a:r>
            <a:endParaRPr sz="2400"/>
          </a:p>
          <a:p>
            <a:pPr marL="217793" indent="-217793">
              <a:buAutoNum type="arabicPeriod"/>
              <a:defRPr/>
            </a:pPr>
            <a:r>
              <a:rPr sz="1800" b="0" i="0" u="none">
                <a:solidFill>
                  <a:srgbClr val="000000"/>
                </a:solidFill>
                <a:latin typeface="Times New Roman"/>
                <a:ea typeface="Times New Roman"/>
                <a:cs typeface="Times New Roman"/>
              </a:rPr>
              <a:t>Send and receive data.</a:t>
            </a:r>
            <a:endParaRPr sz="2400"/>
          </a:p>
          <a:p>
            <a:pPr marL="217793" indent="-217793">
              <a:buAutoNum type="arabicPeriod"/>
              <a:defRPr/>
            </a:pPr>
            <a:r>
              <a:rPr sz="1800" b="0" i="0" u="none">
                <a:solidFill>
                  <a:srgbClr val="000000"/>
                </a:solidFill>
                <a:latin typeface="Times New Roman"/>
                <a:ea typeface="Times New Roman"/>
                <a:cs typeface="Times New Roman"/>
              </a:rPr>
              <a:t>Disconnect.</a:t>
            </a:r>
            <a:endParaRPr sz="2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78726879" name=""/>
          <p:cNvPicPr>
            <a:picLocks noChangeAspect="1"/>
          </p:cNvPicPr>
          <p:nvPr/>
        </p:nvPicPr>
        <p:blipFill>
          <a:blip r:embed="rId3"/>
          <a:stretch/>
        </p:blipFill>
        <p:spPr bwMode="auto">
          <a:xfrm>
            <a:off x="3097936" y="980242"/>
            <a:ext cx="5172074" cy="401002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385956318" name=""/>
          <p:cNvPicPr>
            <a:picLocks noChangeAspect="1"/>
          </p:cNvPicPr>
          <p:nvPr/>
        </p:nvPicPr>
        <p:blipFill>
          <a:blip r:embed="rId3"/>
          <a:stretch/>
        </p:blipFill>
        <p:spPr bwMode="auto">
          <a:xfrm>
            <a:off x="989490" y="656577"/>
            <a:ext cx="3629025" cy="2495549"/>
          </a:xfrm>
          <a:prstGeom prst="rect">
            <a:avLst/>
          </a:prstGeom>
        </p:spPr>
      </p:pic>
      <p:pic>
        <p:nvPicPr>
          <p:cNvPr id="547990529" name=""/>
          <p:cNvPicPr>
            <a:picLocks noChangeAspect="1"/>
          </p:cNvPicPr>
          <p:nvPr/>
        </p:nvPicPr>
        <p:blipFill>
          <a:blip r:embed="rId4"/>
          <a:stretch/>
        </p:blipFill>
        <p:spPr bwMode="auto">
          <a:xfrm>
            <a:off x="5539295" y="453130"/>
            <a:ext cx="4791074" cy="554355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924931810" name=""/>
          <p:cNvPicPr>
            <a:picLocks noChangeAspect="1"/>
          </p:cNvPicPr>
          <p:nvPr/>
        </p:nvPicPr>
        <p:blipFill>
          <a:blip r:embed="rId3"/>
          <a:stretch/>
        </p:blipFill>
        <p:spPr bwMode="auto">
          <a:xfrm>
            <a:off x="443883" y="416140"/>
            <a:ext cx="4152899" cy="2819399"/>
          </a:xfrm>
          <a:prstGeom prst="rect">
            <a:avLst/>
          </a:prstGeom>
        </p:spPr>
      </p:pic>
      <p:pic>
        <p:nvPicPr>
          <p:cNvPr id="1814647022" name=""/>
          <p:cNvPicPr>
            <a:picLocks noChangeAspect="1"/>
          </p:cNvPicPr>
          <p:nvPr/>
        </p:nvPicPr>
        <p:blipFill>
          <a:blip r:embed="rId4"/>
          <a:stretch/>
        </p:blipFill>
        <p:spPr bwMode="auto">
          <a:xfrm>
            <a:off x="257175" y="3532572"/>
            <a:ext cx="5838824" cy="733424"/>
          </a:xfrm>
          <a:prstGeom prst="rect">
            <a:avLst/>
          </a:prstGeom>
        </p:spPr>
      </p:pic>
      <p:pic>
        <p:nvPicPr>
          <p:cNvPr id="1002118474" name=""/>
          <p:cNvPicPr>
            <a:picLocks noChangeAspect="1"/>
          </p:cNvPicPr>
          <p:nvPr/>
        </p:nvPicPr>
        <p:blipFill>
          <a:blip r:embed="rId5"/>
          <a:stretch/>
        </p:blipFill>
        <p:spPr bwMode="auto">
          <a:xfrm>
            <a:off x="6408567" y="619587"/>
            <a:ext cx="4114800" cy="1485900"/>
          </a:xfrm>
          <a:prstGeom prst="rect">
            <a:avLst/>
          </a:prstGeom>
        </p:spPr>
      </p:pic>
      <p:pic>
        <p:nvPicPr>
          <p:cNvPr id="1602637328" name=""/>
          <p:cNvPicPr>
            <a:picLocks noChangeAspect="1"/>
          </p:cNvPicPr>
          <p:nvPr/>
        </p:nvPicPr>
        <p:blipFill>
          <a:blip r:embed="rId6"/>
          <a:stretch/>
        </p:blipFill>
        <p:spPr bwMode="auto">
          <a:xfrm>
            <a:off x="6713737" y="2552329"/>
            <a:ext cx="2886075" cy="82867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2002920151" name=""/>
          <p:cNvPicPr>
            <a:picLocks noChangeAspect="1"/>
          </p:cNvPicPr>
          <p:nvPr/>
        </p:nvPicPr>
        <p:blipFill>
          <a:blip r:embed="rId3"/>
          <a:stretch/>
        </p:blipFill>
        <p:spPr bwMode="auto">
          <a:xfrm>
            <a:off x="453130" y="586573"/>
            <a:ext cx="5391149" cy="3409949"/>
          </a:xfrm>
          <a:prstGeom prst="rect">
            <a:avLst/>
          </a:prstGeom>
        </p:spPr>
      </p:pic>
      <p:pic>
        <p:nvPicPr>
          <p:cNvPr id="423656838" name=""/>
          <p:cNvPicPr>
            <a:picLocks noChangeAspect="1"/>
          </p:cNvPicPr>
          <p:nvPr/>
        </p:nvPicPr>
        <p:blipFill>
          <a:blip r:embed="rId4"/>
          <a:stretch/>
        </p:blipFill>
        <p:spPr bwMode="auto">
          <a:xfrm>
            <a:off x="5567038" y="4105922"/>
            <a:ext cx="4314825" cy="166687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992246214" name=""/>
          <p:cNvPicPr>
            <a:picLocks noChangeAspect="1"/>
          </p:cNvPicPr>
          <p:nvPr/>
        </p:nvPicPr>
        <p:blipFill>
          <a:blip r:embed="rId3"/>
          <a:stretch/>
        </p:blipFill>
        <p:spPr bwMode="auto">
          <a:xfrm>
            <a:off x="-36990" y="305169"/>
            <a:ext cx="3295649" cy="3495674"/>
          </a:xfrm>
          <a:prstGeom prst="rect">
            <a:avLst/>
          </a:prstGeom>
        </p:spPr>
      </p:pic>
      <p:pic>
        <p:nvPicPr>
          <p:cNvPr id="210100869" name=""/>
          <p:cNvPicPr>
            <a:picLocks noChangeAspect="1"/>
          </p:cNvPicPr>
          <p:nvPr/>
        </p:nvPicPr>
        <p:blipFill>
          <a:blip r:embed="rId4"/>
          <a:stretch/>
        </p:blipFill>
        <p:spPr bwMode="auto">
          <a:xfrm>
            <a:off x="3393858" y="1476374"/>
            <a:ext cx="4514850" cy="3905249"/>
          </a:xfrm>
          <a:prstGeom prst="rect">
            <a:avLst/>
          </a:prstGeom>
        </p:spPr>
      </p:pic>
      <p:pic>
        <p:nvPicPr>
          <p:cNvPr id="2069237506" name=""/>
          <p:cNvPicPr>
            <a:picLocks noChangeAspect="1"/>
          </p:cNvPicPr>
          <p:nvPr/>
        </p:nvPicPr>
        <p:blipFill>
          <a:blip r:embed="rId5"/>
          <a:stretch/>
        </p:blipFill>
        <p:spPr bwMode="auto">
          <a:xfrm flipH="0" flipV="0">
            <a:off x="7786456" y="3125679"/>
            <a:ext cx="4377724" cy="354182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876227042" name="Title 1"/>
          <p:cNvSpPr>
            <a:spLocks noGrp="1"/>
          </p:cNvSpPr>
          <p:nvPr>
            <p:ph type="title"/>
          </p:nvPr>
        </p:nvSpPr>
        <p:spPr bwMode="auto"/>
        <p:txBody>
          <a:bodyPr/>
          <a:lstStyle/>
          <a:p>
            <a:pPr>
              <a:defRPr/>
            </a:pPr>
            <a:r>
              <a:rPr/>
              <a:t>Flow</a:t>
            </a:r>
            <a:endParaRPr/>
          </a:p>
        </p:txBody>
      </p:sp>
      <p:pic>
        <p:nvPicPr>
          <p:cNvPr id="1983130554" name=""/>
          <p:cNvPicPr>
            <a:picLocks noChangeAspect="1"/>
          </p:cNvPicPr>
          <p:nvPr/>
        </p:nvPicPr>
        <p:blipFill>
          <a:blip r:embed="rId3"/>
          <a:stretch/>
        </p:blipFill>
        <p:spPr bwMode="auto">
          <a:xfrm flipH="0" flipV="0">
            <a:off x="1139054" y="1752260"/>
            <a:ext cx="2580175" cy="387026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526928393" name=""/>
          <p:cNvPicPr>
            <a:picLocks noChangeAspect="1"/>
          </p:cNvPicPr>
          <p:nvPr/>
        </p:nvPicPr>
        <p:blipFill>
          <a:blip r:embed="rId3"/>
          <a:stretch/>
        </p:blipFill>
        <p:spPr bwMode="auto">
          <a:xfrm>
            <a:off x="2811261" y="3051698"/>
            <a:ext cx="4638674" cy="19240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202200978" name=""/>
          <p:cNvPicPr>
            <a:picLocks noChangeAspect="1"/>
          </p:cNvPicPr>
          <p:nvPr/>
        </p:nvPicPr>
        <p:blipFill>
          <a:blip r:embed="rId3"/>
          <a:stretch/>
        </p:blipFill>
        <p:spPr bwMode="auto">
          <a:xfrm>
            <a:off x="2598567" y="1507354"/>
            <a:ext cx="5543550" cy="446722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016362039" name=""/>
          <p:cNvPicPr>
            <a:picLocks noChangeAspect="1"/>
          </p:cNvPicPr>
          <p:nvPr/>
        </p:nvPicPr>
        <p:blipFill>
          <a:blip r:embed="rId3"/>
          <a:stretch/>
        </p:blipFill>
        <p:spPr bwMode="auto">
          <a:xfrm>
            <a:off x="3171917" y="998737"/>
            <a:ext cx="5534024" cy="519112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727850612" name=""/>
          <p:cNvPicPr>
            <a:picLocks noChangeAspect="1"/>
          </p:cNvPicPr>
          <p:nvPr/>
        </p:nvPicPr>
        <p:blipFill>
          <a:blip r:embed="rId3"/>
          <a:stretch/>
        </p:blipFill>
        <p:spPr bwMode="auto">
          <a:xfrm>
            <a:off x="2034465" y="2228664"/>
            <a:ext cx="6629400" cy="1381124"/>
          </a:xfrm>
          <a:prstGeom prst="rect">
            <a:avLst/>
          </a:prstGeom>
        </p:spPr>
      </p:pic>
      <p:pic>
        <p:nvPicPr>
          <p:cNvPr id="102397718" name=""/>
          <p:cNvPicPr>
            <a:picLocks noChangeAspect="1"/>
          </p:cNvPicPr>
          <p:nvPr/>
        </p:nvPicPr>
        <p:blipFill>
          <a:blip r:embed="rId4"/>
          <a:stretch/>
        </p:blipFill>
        <p:spPr bwMode="auto">
          <a:xfrm>
            <a:off x="3310630" y="3939465"/>
            <a:ext cx="3562349" cy="220027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68044202" name="Title 1"/>
          <p:cNvSpPr>
            <a:spLocks noGrp="1"/>
          </p:cNvSpPr>
          <p:nvPr>
            <p:ph type="title"/>
          </p:nvPr>
        </p:nvSpPr>
        <p:spPr bwMode="auto"/>
        <p:txBody>
          <a:bodyPr/>
          <a:lstStyle/>
          <a:p>
            <a:pPr>
              <a:defRPr/>
            </a:pPr>
            <a:r>
              <a:rPr sz="2400" b="1" i="0" u="none">
                <a:solidFill>
                  <a:srgbClr val="000000"/>
                </a:solidFill>
                <a:latin typeface="Times New Roman"/>
                <a:ea typeface="Times New Roman"/>
                <a:cs typeface="Times New Roman"/>
              </a:rPr>
              <a:t>Creating a Basic Winsock Application</a:t>
            </a:r>
            <a:endParaRPr/>
          </a:p>
        </p:txBody>
      </p:sp>
      <p:sp>
        <p:nvSpPr>
          <p:cNvPr id="2046079870" name=""/>
          <p:cNvSpPr txBox="1"/>
          <p:nvPr/>
        </p:nvSpPr>
        <p:spPr bwMode="auto">
          <a:xfrm flipH="0" flipV="0">
            <a:off x="5842457" y="1416959"/>
            <a:ext cx="5670010" cy="20120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1400"/>
              <a:t>#include &lt;winsock2.h&gt;</a:t>
            </a:r>
            <a:endParaRPr sz="1400"/>
          </a:p>
          <a:p>
            <a:pPr algn="l">
              <a:defRPr/>
            </a:pPr>
            <a:r>
              <a:rPr sz="1400"/>
              <a:t>#include &lt;ws2tcpip.h&gt;</a:t>
            </a:r>
            <a:endParaRPr sz="1400"/>
          </a:p>
          <a:p>
            <a:pPr algn="l">
              <a:defRPr/>
            </a:pPr>
            <a:r>
              <a:rPr sz="1400"/>
              <a:t>#include &lt;stdio.h&gt;</a:t>
            </a:r>
            <a:endParaRPr sz="1400"/>
          </a:p>
          <a:p>
            <a:pPr algn="l">
              <a:defRPr/>
            </a:pPr>
            <a:endParaRPr sz="1400"/>
          </a:p>
          <a:p>
            <a:pPr algn="l">
              <a:defRPr/>
            </a:pPr>
            <a:r>
              <a:rPr sz="1400"/>
              <a:t>#pragma comment(lib, "Ws2_32.lib")</a:t>
            </a:r>
            <a:endParaRPr sz="1400"/>
          </a:p>
          <a:p>
            <a:pPr algn="l">
              <a:defRPr/>
            </a:pPr>
            <a:endParaRPr sz="1400"/>
          </a:p>
          <a:p>
            <a:pPr algn="l">
              <a:defRPr/>
            </a:pPr>
            <a:r>
              <a:rPr sz="1400"/>
              <a:t>int main() {</a:t>
            </a:r>
            <a:endParaRPr sz="1400"/>
          </a:p>
          <a:p>
            <a:pPr algn="l">
              <a:defRPr/>
            </a:pPr>
            <a:r>
              <a:rPr sz="1400"/>
              <a:t>  return 0;</a:t>
            </a:r>
            <a:endParaRPr sz="1400"/>
          </a:p>
          <a:p>
            <a:pPr algn="l">
              <a:defRPr/>
            </a:pPr>
            <a:r>
              <a:rPr sz="1400"/>
              <a:t>}</a:t>
            </a:r>
            <a:endParaRPr sz="1400"/>
          </a:p>
        </p:txBody>
      </p:sp>
      <p:sp>
        <p:nvSpPr>
          <p:cNvPr id="100796312" name=""/>
          <p:cNvSpPr/>
          <p:nvPr/>
        </p:nvSpPr>
        <p:spPr bwMode="auto">
          <a:xfrm flipH="0" flipV="0">
            <a:off x="954753" y="1416959"/>
            <a:ext cx="4471715" cy="4755240"/>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400" b="0" i="0" u="none">
                <a:solidFill>
                  <a:srgbClr val="000000"/>
                </a:solidFill>
                <a:latin typeface="Times New Roman"/>
                <a:ea typeface="Times New Roman"/>
                <a:cs typeface="Times New Roman"/>
              </a:rPr>
              <a:t>Ensure that the build environment links to the Winsock Library file  Ws2_32.lib. </a:t>
            </a:r>
            <a:endParaRPr sz="1400" b="0" i="0" u="none">
              <a:solidFill>
                <a:srgbClr val="000000"/>
              </a:solidFill>
              <a:latin typeface="Times New Roman"/>
              <a:ea typeface="Times New Roman"/>
              <a:cs typeface="Times New Roman"/>
            </a:endParaRPr>
          </a:p>
          <a:p>
            <a:pPr>
              <a:defRPr/>
            </a:pPr>
            <a:endParaRPr sz="1400" b="0" i="0" u="none">
              <a:solidFill>
                <a:srgbClr val="000000"/>
              </a:solidFill>
              <a:latin typeface="Times New Roman"/>
              <a:ea typeface="Times New Roman"/>
              <a:cs typeface="Times New Roman"/>
            </a:endParaRPr>
          </a:p>
          <a:p>
            <a:pPr>
              <a:defRPr/>
            </a:pPr>
            <a:r>
              <a:rPr sz="1400" b="0" i="0" u="none">
                <a:solidFill>
                  <a:srgbClr val="000000"/>
                </a:solidFill>
                <a:latin typeface="Times New Roman"/>
                <a:ea typeface="Times New Roman"/>
                <a:cs typeface="Times New Roman"/>
              </a:rPr>
              <a:t>Applications that use Winsock must be linked with the  Ws2_32.lib library file. </a:t>
            </a:r>
            <a:endParaRPr sz="1400" b="0" i="0" u="none">
              <a:solidFill>
                <a:srgbClr val="000000"/>
              </a:solidFill>
              <a:latin typeface="Times New Roman"/>
              <a:ea typeface="Times New Roman"/>
              <a:cs typeface="Times New Roman"/>
            </a:endParaRPr>
          </a:p>
          <a:p>
            <a:pPr>
              <a:defRPr/>
            </a:pPr>
            <a:endParaRPr sz="1400" b="0" i="0" u="none">
              <a:solidFill>
                <a:srgbClr val="000000"/>
              </a:solidFill>
              <a:latin typeface="Times New Roman"/>
              <a:ea typeface="Times New Roman"/>
              <a:cs typeface="Times New Roman"/>
            </a:endParaRPr>
          </a:p>
          <a:p>
            <a:pPr>
              <a:defRPr/>
            </a:pPr>
            <a:r>
              <a:rPr sz="1400" b="0" i="0" u="none">
                <a:solidFill>
                  <a:srgbClr val="000000"/>
                </a:solidFill>
                <a:latin typeface="Times New Roman"/>
                <a:ea typeface="Times New Roman"/>
                <a:cs typeface="Times New Roman"/>
              </a:rPr>
              <a:t>The #pragma comment indicates to the linker  that the </a:t>
            </a:r>
            <a:r>
              <a:rPr sz="1400" b="0" i="1" u="none">
                <a:solidFill>
                  <a:srgbClr val="000000"/>
                </a:solidFill>
                <a:latin typeface="Times New Roman"/>
                <a:ea typeface="Times New Roman"/>
                <a:cs typeface="Times New Roman"/>
              </a:rPr>
              <a:t>Ws2_32.lib</a:t>
            </a:r>
            <a:r>
              <a:rPr sz="1400" b="0" i="0" u="none">
                <a:solidFill>
                  <a:srgbClr val="000000"/>
                </a:solidFill>
                <a:latin typeface="Times New Roman"/>
                <a:ea typeface="Times New Roman"/>
                <a:cs typeface="Times New Roman"/>
              </a:rPr>
              <a:t> file is needed.</a:t>
            </a:r>
            <a:endParaRPr sz="1400" b="0" i="0" u="none">
              <a:solidFill>
                <a:srgbClr val="000000"/>
              </a:solidFill>
              <a:latin typeface="Times New Roman"/>
              <a:ea typeface="Times New Roman"/>
              <a:cs typeface="Times New Roman"/>
            </a:endParaRPr>
          </a:p>
          <a:p>
            <a:pPr>
              <a:defRPr/>
            </a:pPr>
            <a:endParaRPr sz="2000"/>
          </a:p>
          <a:p>
            <a:pPr>
              <a:defRPr/>
            </a:pPr>
            <a:r>
              <a:rPr sz="1400" b="0" i="0" u="none">
                <a:solidFill>
                  <a:srgbClr val="000000"/>
                </a:solidFill>
                <a:latin typeface="Times New Roman"/>
                <a:ea typeface="Times New Roman"/>
                <a:cs typeface="Times New Roman"/>
              </a:rPr>
              <a:t>B</a:t>
            </a:r>
            <a:r>
              <a:rPr sz="1400" b="0" i="0" u="none">
                <a:solidFill>
                  <a:srgbClr val="000000"/>
                </a:solidFill>
                <a:latin typeface="Times New Roman"/>
                <a:ea typeface="Times New Roman"/>
                <a:cs typeface="Times New Roman"/>
              </a:rPr>
              <a:t>egin programming the Winsock application. </a:t>
            </a:r>
            <a:endParaRPr sz="1400" b="0" i="0" u="none">
              <a:solidFill>
                <a:srgbClr val="000000"/>
              </a:solidFill>
              <a:latin typeface="Times New Roman"/>
              <a:ea typeface="Times New Roman"/>
              <a:cs typeface="Times New Roman"/>
            </a:endParaRPr>
          </a:p>
          <a:p>
            <a:pPr>
              <a:defRPr/>
            </a:pPr>
            <a:endParaRPr sz="2000"/>
          </a:p>
          <a:p>
            <a:pPr>
              <a:defRPr/>
            </a:pPr>
            <a:r>
              <a:rPr sz="1400" b="0" i="0" u="none">
                <a:solidFill>
                  <a:srgbClr val="000000"/>
                </a:solidFill>
                <a:latin typeface="Times New Roman"/>
                <a:ea typeface="Times New Roman"/>
                <a:cs typeface="Times New Roman"/>
              </a:rPr>
              <a:t>Use the Winsock API by including the Winsock 2 header files.</a:t>
            </a:r>
            <a:endParaRPr sz="1400" b="0" i="0" u="none">
              <a:solidFill>
                <a:srgbClr val="000000"/>
              </a:solidFill>
              <a:latin typeface="Times New Roman"/>
              <a:ea typeface="Times New Roman"/>
              <a:cs typeface="Times New Roman"/>
            </a:endParaRPr>
          </a:p>
          <a:p>
            <a:pPr>
              <a:defRPr/>
            </a:pPr>
            <a:endParaRPr sz="1400" b="0" i="0" u="none">
              <a:solidFill>
                <a:srgbClr val="000000"/>
              </a:solidFill>
              <a:latin typeface="Times New Roman"/>
              <a:ea typeface="Times New Roman"/>
              <a:cs typeface="Times New Roman"/>
            </a:endParaRPr>
          </a:p>
          <a:p>
            <a:pPr>
              <a:defRPr/>
            </a:pPr>
            <a:r>
              <a:rPr sz="1400" b="0" i="0" u="none">
                <a:solidFill>
                  <a:srgbClr val="000000"/>
                </a:solidFill>
                <a:latin typeface="Times New Roman"/>
                <a:ea typeface="Times New Roman"/>
                <a:cs typeface="Times New Roman"/>
              </a:rPr>
              <a:t>The </a:t>
            </a:r>
            <a:r>
              <a:rPr sz="1400" b="0" i="1" u="none">
                <a:solidFill>
                  <a:srgbClr val="000000"/>
                </a:solidFill>
                <a:latin typeface="Times New Roman"/>
                <a:ea typeface="Times New Roman"/>
                <a:cs typeface="Times New Roman"/>
              </a:rPr>
              <a:t>Winsock2.h</a:t>
            </a:r>
            <a:r>
              <a:rPr sz="1400" b="0" i="0" u="none">
                <a:solidFill>
                  <a:srgbClr val="000000"/>
                </a:solidFill>
                <a:latin typeface="Times New Roman"/>
                <a:ea typeface="Times New Roman"/>
                <a:cs typeface="Times New Roman"/>
              </a:rPr>
              <a:t> header file contains most of the Winsock functions, structures, and definitions.</a:t>
            </a:r>
            <a:endParaRPr sz="1400" b="0" i="0" u="none">
              <a:solidFill>
                <a:srgbClr val="000000"/>
              </a:solidFill>
              <a:latin typeface="Times New Roman"/>
              <a:ea typeface="Times New Roman"/>
              <a:cs typeface="Times New Roman"/>
            </a:endParaRPr>
          </a:p>
          <a:p>
            <a:pPr>
              <a:defRPr/>
            </a:pPr>
            <a:endParaRPr sz="1400" b="0" i="0" u="none">
              <a:solidFill>
                <a:srgbClr val="000000"/>
              </a:solidFill>
              <a:latin typeface="Times New Roman"/>
              <a:ea typeface="Times New Roman"/>
              <a:cs typeface="Times New Roman"/>
            </a:endParaRPr>
          </a:p>
          <a:p>
            <a:pPr>
              <a:defRPr/>
            </a:pPr>
            <a:r>
              <a:rPr sz="1400" b="0" i="0" u="none">
                <a:solidFill>
                  <a:srgbClr val="000000"/>
                </a:solidFill>
                <a:latin typeface="Times New Roman"/>
                <a:ea typeface="Times New Roman"/>
                <a:cs typeface="Times New Roman"/>
              </a:rPr>
              <a:t> The </a:t>
            </a:r>
            <a:r>
              <a:rPr sz="1400" b="0" i="1" u="none">
                <a:solidFill>
                  <a:srgbClr val="000000"/>
                </a:solidFill>
                <a:latin typeface="Times New Roman"/>
                <a:ea typeface="Times New Roman"/>
                <a:cs typeface="Times New Roman"/>
              </a:rPr>
              <a:t>Ws2tcpip.h</a:t>
            </a:r>
            <a:r>
              <a:rPr sz="1400" b="0" i="0" u="none">
                <a:solidFill>
                  <a:srgbClr val="000000"/>
                </a:solidFill>
                <a:latin typeface="Times New Roman"/>
                <a:ea typeface="Times New Roman"/>
                <a:cs typeface="Times New Roman"/>
              </a:rPr>
              <a:t>  header file contains definitions introduced in the WinSock 2  Protocol-Specific Annex document for TCP/IP that includes newer  functions and structures used to retrieve IP addresses.</a:t>
            </a:r>
            <a:endParaRPr sz="1400" b="0" i="0" u="none">
              <a:solidFill>
                <a:srgbClr val="000000"/>
              </a:solidFill>
              <a:latin typeface="Times New Roman"/>
              <a:ea typeface="Times New Roman"/>
              <a:cs typeface="Times New Roman"/>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10400042" name=""/>
          <p:cNvPicPr>
            <a:picLocks noChangeAspect="1"/>
          </p:cNvPicPr>
          <p:nvPr/>
        </p:nvPicPr>
        <p:blipFill>
          <a:blip r:embed="rId3"/>
          <a:stretch/>
        </p:blipFill>
        <p:spPr bwMode="auto">
          <a:xfrm>
            <a:off x="2866747" y="2257425"/>
            <a:ext cx="5162549" cy="234315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774158281" name=""/>
          <p:cNvPicPr>
            <a:picLocks noChangeAspect="1"/>
          </p:cNvPicPr>
          <p:nvPr/>
        </p:nvPicPr>
        <p:blipFill>
          <a:blip r:embed="rId3"/>
          <a:stretch/>
        </p:blipFill>
        <p:spPr bwMode="auto">
          <a:xfrm>
            <a:off x="2126941" y="1895752"/>
            <a:ext cx="6162674" cy="13906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811641659" name="Title 1"/>
          <p:cNvSpPr>
            <a:spLocks noGrp="1"/>
          </p:cNvSpPr>
          <p:nvPr>
            <p:ph type="title"/>
          </p:nvPr>
        </p:nvSpPr>
        <p:spPr bwMode="auto"/>
        <p:txBody>
          <a:bodyPr/>
          <a:lstStyle/>
          <a:p>
            <a:pPr>
              <a:defRPr/>
            </a:pPr>
            <a:r>
              <a:rPr/>
              <a:t>Threads - Multithreading</a:t>
            </a:r>
            <a:endParaRPr/>
          </a:p>
        </p:txBody>
      </p:sp>
      <p:pic>
        <p:nvPicPr>
          <p:cNvPr id="1614912470" name=""/>
          <p:cNvPicPr>
            <a:picLocks noChangeAspect="1"/>
          </p:cNvPicPr>
          <p:nvPr/>
        </p:nvPicPr>
        <p:blipFill>
          <a:blip r:embed="rId3"/>
          <a:stretch/>
        </p:blipFill>
        <p:spPr bwMode="auto">
          <a:xfrm>
            <a:off x="906261" y="1599829"/>
            <a:ext cx="6829425" cy="1523999"/>
          </a:xfrm>
          <a:prstGeom prst="rect">
            <a:avLst/>
          </a:prstGeom>
        </p:spPr>
      </p:pic>
      <p:pic>
        <p:nvPicPr>
          <p:cNvPr id="47475365" name=""/>
          <p:cNvPicPr>
            <a:picLocks noChangeAspect="1"/>
          </p:cNvPicPr>
          <p:nvPr/>
        </p:nvPicPr>
        <p:blipFill>
          <a:blip r:embed="rId4"/>
          <a:stretch/>
        </p:blipFill>
        <p:spPr bwMode="auto">
          <a:xfrm>
            <a:off x="4320974" y="3319878"/>
            <a:ext cx="7019924" cy="278129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218256027" name=""/>
          <p:cNvPicPr>
            <a:picLocks noChangeAspect="1"/>
          </p:cNvPicPr>
          <p:nvPr/>
        </p:nvPicPr>
        <p:blipFill>
          <a:blip r:embed="rId3"/>
          <a:stretch/>
        </p:blipFill>
        <p:spPr bwMode="auto">
          <a:xfrm>
            <a:off x="2469101" y="2533834"/>
            <a:ext cx="6200775" cy="281939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113341151" name="Title 1"/>
          <p:cNvSpPr>
            <a:spLocks noGrp="1"/>
          </p:cNvSpPr>
          <p:nvPr>
            <p:ph type="title"/>
          </p:nvPr>
        </p:nvSpPr>
        <p:spPr bwMode="auto"/>
        <p:txBody>
          <a:bodyPr/>
          <a:lstStyle/>
          <a:p>
            <a:pPr>
              <a:defRPr/>
            </a:pPr>
            <a:r>
              <a:rPr/>
              <a:t>Why winsock2, not winsock1.1</a:t>
            </a:r>
            <a:endParaRPr/>
          </a:p>
        </p:txBody>
      </p:sp>
      <p:sp>
        <p:nvSpPr>
          <p:cNvPr id="575801671" name=""/>
          <p:cNvSpPr txBox="1"/>
          <p:nvPr/>
        </p:nvSpPr>
        <p:spPr bwMode="auto">
          <a:xfrm flipH="0" flipV="0">
            <a:off x="7222247" y="2216066"/>
            <a:ext cx="3892314" cy="32921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1400">
                <a:solidFill>
                  <a:srgbClr val="FF0000"/>
                </a:solidFill>
              </a:rPr>
              <a:t>#ifndef WIN32_LEAN_AND_MEAN</a:t>
            </a:r>
            <a:endParaRPr sz="1400">
              <a:solidFill>
                <a:srgbClr val="FF0000"/>
              </a:solidFill>
            </a:endParaRPr>
          </a:p>
          <a:p>
            <a:pPr algn="l">
              <a:defRPr/>
            </a:pPr>
            <a:r>
              <a:rPr sz="1400">
                <a:solidFill>
                  <a:srgbClr val="FF0000"/>
                </a:solidFill>
              </a:rPr>
              <a:t>#define WIN32_LEAN_AND_MEAN</a:t>
            </a:r>
            <a:endParaRPr sz="1400">
              <a:solidFill>
                <a:srgbClr val="FF0000"/>
              </a:solidFill>
            </a:endParaRPr>
          </a:p>
          <a:p>
            <a:pPr algn="l">
              <a:defRPr/>
            </a:pPr>
            <a:r>
              <a:rPr sz="1400">
                <a:solidFill>
                  <a:srgbClr val="FF0000"/>
                </a:solidFill>
              </a:rPr>
              <a:t>#endif</a:t>
            </a:r>
            <a:endParaRPr sz="1400"/>
          </a:p>
          <a:p>
            <a:pPr algn="l">
              <a:defRPr/>
            </a:pPr>
            <a:endParaRPr sz="1400"/>
          </a:p>
          <a:p>
            <a:pPr algn="l">
              <a:defRPr/>
            </a:pPr>
            <a:r>
              <a:rPr sz="1400"/>
              <a:t>#include &lt;windows.h&gt;</a:t>
            </a:r>
            <a:endParaRPr sz="1400"/>
          </a:p>
          <a:p>
            <a:pPr algn="l">
              <a:defRPr/>
            </a:pPr>
            <a:r>
              <a:rPr sz="1400"/>
              <a:t>#include &lt;winsock2.h&gt;</a:t>
            </a:r>
            <a:endParaRPr sz="1400"/>
          </a:p>
          <a:p>
            <a:pPr algn="l">
              <a:defRPr/>
            </a:pPr>
            <a:r>
              <a:rPr sz="1400"/>
              <a:t>#include &lt;ws2tcpip.h&gt;</a:t>
            </a:r>
            <a:endParaRPr sz="1400"/>
          </a:p>
          <a:p>
            <a:pPr algn="l">
              <a:defRPr/>
            </a:pPr>
            <a:r>
              <a:rPr sz="1400"/>
              <a:t>#include &lt;iphlpapi.h&gt;</a:t>
            </a:r>
            <a:endParaRPr sz="1400"/>
          </a:p>
          <a:p>
            <a:pPr algn="l">
              <a:defRPr/>
            </a:pPr>
            <a:r>
              <a:rPr sz="1400"/>
              <a:t>#include &lt;stdio.h&gt;</a:t>
            </a:r>
            <a:endParaRPr sz="1400"/>
          </a:p>
          <a:p>
            <a:pPr algn="l">
              <a:defRPr/>
            </a:pPr>
            <a:endParaRPr sz="1400"/>
          </a:p>
          <a:p>
            <a:pPr algn="l">
              <a:defRPr/>
            </a:pPr>
            <a:r>
              <a:rPr sz="1400"/>
              <a:t>#pragma comment(lib, "Ws2_32.lib")</a:t>
            </a:r>
            <a:endParaRPr sz="1400"/>
          </a:p>
          <a:p>
            <a:pPr algn="l">
              <a:defRPr/>
            </a:pPr>
            <a:endParaRPr sz="1400"/>
          </a:p>
          <a:p>
            <a:pPr algn="l">
              <a:defRPr/>
            </a:pPr>
            <a:r>
              <a:rPr sz="1400"/>
              <a:t>int main() {</a:t>
            </a:r>
            <a:endParaRPr sz="1400"/>
          </a:p>
          <a:p>
            <a:pPr algn="l">
              <a:defRPr/>
            </a:pPr>
            <a:r>
              <a:rPr sz="1400"/>
              <a:t>  return 0;</a:t>
            </a:r>
            <a:endParaRPr sz="1400"/>
          </a:p>
          <a:p>
            <a:pPr algn="l">
              <a:defRPr/>
            </a:pPr>
            <a:r>
              <a:rPr sz="1400"/>
              <a:t>}</a:t>
            </a:r>
            <a:endParaRPr sz="1400"/>
          </a:p>
        </p:txBody>
      </p:sp>
      <p:sp>
        <p:nvSpPr>
          <p:cNvPr id="579785911" name=""/>
          <p:cNvSpPr/>
          <p:nvPr/>
        </p:nvSpPr>
        <p:spPr bwMode="auto">
          <a:xfrm flipH="0" flipV="0">
            <a:off x="895367" y="2166572"/>
            <a:ext cx="5097220" cy="237779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600" b="0" i="1" u="none">
                <a:solidFill>
                  <a:srgbClr val="000000"/>
                </a:solidFill>
                <a:latin typeface="Times New Roman"/>
                <a:ea typeface="Times New Roman"/>
                <a:cs typeface="Times New Roman"/>
              </a:rPr>
              <a:t>Winsock2.h</a:t>
            </a:r>
            <a:r>
              <a:rPr sz="1600" b="0" i="0" u="none">
                <a:solidFill>
                  <a:srgbClr val="000000"/>
                </a:solidFill>
                <a:latin typeface="Times New Roman"/>
                <a:ea typeface="Times New Roman"/>
                <a:cs typeface="Times New Roman"/>
              </a:rPr>
              <a:t> header file internally includes core elements from the </a:t>
            </a:r>
            <a:r>
              <a:rPr sz="1600" b="0" i="1" u="none">
                <a:solidFill>
                  <a:srgbClr val="000000"/>
                </a:solidFill>
                <a:latin typeface="Times New Roman"/>
                <a:ea typeface="Times New Roman"/>
                <a:cs typeface="Times New Roman"/>
              </a:rPr>
              <a:t>Windows.h</a:t>
            </a:r>
            <a:r>
              <a:rPr sz="1600" b="0" i="0" u="none">
                <a:solidFill>
                  <a:srgbClr val="000000"/>
                </a:solidFill>
                <a:latin typeface="Times New Roman"/>
                <a:ea typeface="Times New Roman"/>
                <a:cs typeface="Times New Roman"/>
              </a:rPr>
              <a:t> header file, so there is not usually an #include line for the </a:t>
            </a:r>
            <a:r>
              <a:rPr sz="1600" b="0" i="1" u="none">
                <a:solidFill>
                  <a:srgbClr val="000000"/>
                </a:solidFill>
                <a:latin typeface="Times New Roman"/>
                <a:ea typeface="Times New Roman"/>
                <a:cs typeface="Times New Roman"/>
              </a:rPr>
              <a:t>Windows.h</a:t>
            </a:r>
            <a:r>
              <a:rPr sz="1600" b="0" i="0" u="none">
                <a:solidFill>
                  <a:srgbClr val="000000"/>
                </a:solidFill>
                <a:latin typeface="Times New Roman"/>
                <a:ea typeface="Times New Roman"/>
                <a:cs typeface="Times New Roman"/>
              </a:rPr>
              <a:t> header file in Winsock applications. </a:t>
            </a:r>
            <a:endParaRPr sz="1600" b="0" i="0" u="none">
              <a:solidFill>
                <a:srgbClr val="000000"/>
              </a:solidFill>
              <a:latin typeface="Times New Roman"/>
              <a:ea typeface="Times New Roman"/>
              <a:cs typeface="Times New Roman"/>
            </a:endParaRPr>
          </a:p>
          <a:p>
            <a:pPr>
              <a:defRPr/>
            </a:pPr>
            <a:endParaRPr sz="2200"/>
          </a:p>
          <a:p>
            <a:pPr>
              <a:defRPr/>
            </a:pPr>
            <a:r>
              <a:rPr sz="1600" b="0" i="0" u="none">
                <a:solidFill>
                  <a:srgbClr val="000000"/>
                </a:solidFill>
                <a:latin typeface="Times New Roman"/>
                <a:ea typeface="Times New Roman"/>
                <a:cs typeface="Times New Roman"/>
              </a:rPr>
              <a:t>If an #include line is needed for the </a:t>
            </a:r>
            <a:r>
              <a:rPr sz="1600" b="0" i="1" u="none">
                <a:solidFill>
                  <a:srgbClr val="000000"/>
                </a:solidFill>
                <a:latin typeface="Times New Roman"/>
                <a:ea typeface="Times New Roman"/>
                <a:cs typeface="Times New Roman"/>
              </a:rPr>
              <a:t>Windows.h</a:t>
            </a:r>
            <a:r>
              <a:rPr sz="1600" b="0" i="0" u="none">
                <a:solidFill>
                  <a:srgbClr val="000000"/>
                </a:solidFill>
                <a:latin typeface="Times New Roman"/>
                <a:ea typeface="Times New Roman"/>
                <a:cs typeface="Times New Roman"/>
              </a:rPr>
              <a:t> header file, this should be preceded with the</a:t>
            </a:r>
            <a:endParaRPr sz="1600" b="0" i="0" u="none">
              <a:solidFill>
                <a:srgbClr val="000000"/>
              </a:solidFill>
              <a:latin typeface="Times New Roman"/>
              <a:ea typeface="Times New Roman"/>
              <a:cs typeface="Times New Roman"/>
            </a:endParaRPr>
          </a:p>
          <a:p>
            <a:pPr>
              <a:defRPr/>
            </a:pPr>
            <a:endParaRPr sz="1600" b="0" i="0" u="none">
              <a:solidFill>
                <a:srgbClr val="000000"/>
              </a:solidFill>
              <a:latin typeface="Times New Roman"/>
              <a:ea typeface="Times New Roman"/>
              <a:cs typeface="Times New Roman"/>
            </a:endParaRPr>
          </a:p>
          <a:p>
            <a:pPr>
              <a:defRPr/>
            </a:pPr>
            <a:r>
              <a:rPr sz="1600" b="0" i="0" u="none">
                <a:solidFill>
                  <a:srgbClr val="000000"/>
                </a:solidFill>
                <a:latin typeface="Times New Roman"/>
                <a:ea typeface="Times New Roman"/>
                <a:cs typeface="Times New Roman"/>
              </a:rPr>
              <a:t> #define WIN32_LEAN_AND_MEAN macro. </a:t>
            </a:r>
            <a:endParaRPr sz="1600" b="0" i="0" u="none">
              <a:solidFill>
                <a:srgbClr val="000000"/>
              </a:solidFill>
              <a:latin typeface="Times New Roman"/>
              <a:ea typeface="Times New Roman"/>
              <a:cs typeface="Times New Roman"/>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36253508" name="Title 1"/>
          <p:cNvSpPr>
            <a:spLocks noGrp="1"/>
          </p:cNvSpPr>
          <p:nvPr>
            <p:ph type="title"/>
          </p:nvPr>
        </p:nvSpPr>
        <p:spPr bwMode="auto"/>
        <p:txBody>
          <a:bodyPr/>
          <a:lstStyle/>
          <a:p>
            <a:pPr>
              <a:defRPr/>
            </a:pPr>
            <a:r>
              <a:rPr sz="2400" b="1" i="0" u="none">
                <a:solidFill>
                  <a:srgbClr val="000000"/>
                </a:solidFill>
                <a:latin typeface="Times New Roman"/>
                <a:ea typeface="Times New Roman"/>
                <a:cs typeface="Times New Roman"/>
              </a:rPr>
              <a:t>Initializing Winsock</a:t>
            </a:r>
            <a:endParaRPr b="1"/>
          </a:p>
        </p:txBody>
      </p:sp>
      <p:sp>
        <p:nvSpPr>
          <p:cNvPr id="1209546595" name="Content Placeholder 2"/>
          <p:cNvSpPr>
            <a:spLocks noGrp="1"/>
          </p:cNvSpPr>
          <p:nvPr>
            <p:ph idx="1"/>
          </p:nvPr>
        </p:nvSpPr>
        <p:spPr bwMode="auto"/>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sz="1400" b="0" i="0" u="none">
                <a:solidFill>
                  <a:srgbClr val="000000"/>
                </a:solidFill>
                <a:latin typeface="Times New Roman"/>
                <a:ea typeface="Times New Roman"/>
                <a:cs typeface="Times New Roman"/>
              </a:rPr>
              <a:t>All processes (applications or DLLs) that call Winsock functions must  initialize the use of the Windows Sockets DLL before making other  Winsock functions calls. This also makes certain that Winsock is  supported on the system.</a:t>
            </a:r>
            <a:endParaRPr sz="3600"/>
          </a:p>
          <a:p>
            <a:pPr marL="0" indent="0">
              <a:buFont typeface="Arial"/>
              <a:buNone/>
              <a:defRPr/>
            </a:pPr>
            <a:endParaRPr sz="3600"/>
          </a:p>
          <a:p>
            <a:pPr marL="217793" indent="-217793">
              <a:buFont typeface="Arial"/>
              <a:buAutoNum type="arabicParenR"/>
              <a:defRPr/>
            </a:pPr>
            <a:r>
              <a:rPr sz="1400" b="0" i="0" u="none">
                <a:solidFill>
                  <a:srgbClr val="000000"/>
                </a:solidFill>
                <a:latin typeface="Times New Roman"/>
                <a:ea typeface="Times New Roman"/>
                <a:cs typeface="Times New Roman"/>
              </a:rPr>
              <a:t>Create a </a:t>
            </a:r>
            <a:r>
              <a:rPr sz="1400" b="0" i="0" u="none">
                <a:solidFill>
                  <a:srgbClr val="000000"/>
                </a:solidFill>
                <a:latin typeface="Times New Roman"/>
                <a:ea typeface="Times New Roman"/>
                <a:cs typeface="Times New Roman"/>
              </a:rPr>
              <a:t> object called wsaData.</a:t>
            </a:r>
            <a:endParaRPr sz="1400" b="0" i="0" u="none">
              <a:solidFill>
                <a:srgbClr val="000000"/>
              </a:solidFill>
              <a:latin typeface="Times New Roman"/>
              <a:ea typeface="Times New Roman"/>
              <a:cs typeface="Times New Roman"/>
            </a:endParaRPr>
          </a:p>
          <a:p>
            <a:pPr marL="0" indent="0">
              <a:buFont typeface="Arial"/>
              <a:buNone/>
              <a:defRPr/>
            </a:pPr>
            <a:r>
              <a:rPr sz="1100" b="0" i="0" u="none">
                <a:solidFill>
                  <a:srgbClr val="000000"/>
                </a:solidFill>
                <a:latin typeface="Courier New"/>
                <a:ea typeface="Courier New"/>
                <a:cs typeface="Courier New"/>
              </a:rPr>
              <a:t>	WSADATA wsaData;</a:t>
            </a:r>
            <a:r>
              <a:rPr sz="3600"/>
              <a:t>					</a:t>
            </a:r>
            <a:endParaRPr sz="3600"/>
          </a:p>
          <a:p>
            <a:pPr marL="0" indent="0">
              <a:buFont typeface="Arial"/>
              <a:buNone/>
              <a:defRPr/>
            </a:pPr>
            <a:r>
              <a:rPr sz="1400" b="0" i="0" u="none">
                <a:solidFill>
                  <a:srgbClr val="000000"/>
                </a:solidFill>
                <a:latin typeface="Times New Roman"/>
                <a:ea typeface="Times New Roman"/>
                <a:cs typeface="Times New Roman"/>
              </a:rPr>
              <a:t>2) Call </a:t>
            </a:r>
            <a:r>
              <a:rPr sz="1400" b="0" i="0" u="none">
                <a:solidFill>
                  <a:srgbClr val="000000"/>
                </a:solidFill>
                <a:latin typeface="Times New Roman"/>
                <a:ea typeface="Times New Roman"/>
                <a:cs typeface="Times New Roman"/>
              </a:rPr>
              <a:t> and return its value as an integer and check for errors.</a:t>
            </a:r>
            <a:endParaRPr sz="3600"/>
          </a:p>
          <a:p>
            <a:pPr marL="400050" lvl="1" indent="0">
              <a:buFont typeface="Arial"/>
              <a:buNone/>
              <a:defRPr/>
            </a:pPr>
            <a:r>
              <a:rPr lang="en-US" sz="1200" b="0" i="0" u="none" strike="noStrike" cap="none" spc="0">
                <a:solidFill>
                  <a:schemeClr val="tx1"/>
                </a:solidFill>
                <a:latin typeface="Courier New"/>
                <a:ea typeface="Courier New"/>
                <a:cs typeface="Courier New"/>
              </a:rPr>
              <a:t>int iResult;</a:t>
            </a:r>
            <a:endParaRPr sz="3600" b="0" i="0" u="none" strike="noStrike" cap="none" spc="0">
              <a:solidFill>
                <a:schemeClr val="tx1"/>
              </a:solidFill>
              <a:latin typeface="Courier New"/>
              <a:cs typeface="Courier New"/>
            </a:endParaRPr>
          </a:p>
          <a:p>
            <a:pPr marL="400050" lvl="1" indent="0">
              <a:buFont typeface="Arial"/>
              <a:buNone/>
              <a:defRPr/>
            </a:pPr>
            <a:r>
              <a:rPr lang="en-US" sz="1200" b="0" i="0" u="none" strike="noStrike" cap="none" spc="0">
                <a:solidFill>
                  <a:schemeClr val="tx1"/>
                </a:solidFill>
                <a:latin typeface="Courier New"/>
                <a:ea typeface="Courier New"/>
                <a:cs typeface="Courier New"/>
              </a:rPr>
              <a:t>// Initialize Winsock</a:t>
            </a:r>
            <a:endParaRPr sz="3600" b="0" i="0" u="none" strike="noStrike" cap="none" spc="0">
              <a:solidFill>
                <a:schemeClr val="tx1"/>
              </a:solidFill>
              <a:latin typeface="Courier New"/>
              <a:cs typeface="Courier New"/>
            </a:endParaRPr>
          </a:p>
          <a:p>
            <a:pPr marL="400050" lvl="1" indent="0">
              <a:buFont typeface="Arial"/>
              <a:buNone/>
              <a:defRPr/>
            </a:pPr>
            <a:r>
              <a:rPr lang="en-US" sz="1200" b="0" i="0" u="none" strike="noStrike" cap="none" spc="0">
                <a:solidFill>
                  <a:schemeClr val="tx1"/>
                </a:solidFill>
                <a:latin typeface="Courier New"/>
                <a:ea typeface="Courier New"/>
                <a:cs typeface="Courier New"/>
              </a:rPr>
              <a:t>iResult = WSAStartup(MAKEWORD(2,2), &amp;wsaData);</a:t>
            </a:r>
            <a:endParaRPr sz="3600" b="0" i="0" u="none" strike="noStrike" cap="none" spc="0">
              <a:solidFill>
                <a:schemeClr val="tx1"/>
              </a:solidFill>
              <a:latin typeface="Courier New"/>
              <a:cs typeface="Courier New"/>
            </a:endParaRPr>
          </a:p>
          <a:p>
            <a:pPr marL="400050" lvl="1" indent="0">
              <a:buFont typeface="Arial"/>
              <a:buNone/>
              <a:defRPr/>
            </a:pPr>
            <a:r>
              <a:rPr lang="en-US" sz="1200" b="0" i="0" u="none" strike="noStrike" cap="none" spc="0">
                <a:solidFill>
                  <a:schemeClr val="tx1"/>
                </a:solidFill>
                <a:latin typeface="Courier New"/>
                <a:ea typeface="Courier New"/>
                <a:cs typeface="Courier New"/>
              </a:rPr>
              <a:t>if (iResult != 0) {</a:t>
            </a:r>
            <a:endParaRPr sz="3600" b="0" i="0" u="none" strike="noStrike" cap="none" spc="0">
              <a:solidFill>
                <a:schemeClr val="tx1"/>
              </a:solidFill>
              <a:latin typeface="Courier New"/>
              <a:cs typeface="Courier New"/>
            </a:endParaRPr>
          </a:p>
          <a:p>
            <a:pPr marL="400050" lvl="1" indent="0">
              <a:buFont typeface="Arial"/>
              <a:buNone/>
              <a:defRPr/>
            </a:pPr>
            <a:r>
              <a:rPr lang="en-US" sz="1200" b="0" i="0" u="none" strike="noStrike" cap="none" spc="0">
                <a:solidFill>
                  <a:schemeClr val="tx1"/>
                </a:solidFill>
                <a:latin typeface="Courier New"/>
                <a:ea typeface="Courier New"/>
                <a:cs typeface="Courier New"/>
              </a:rPr>
              <a:t>    printf("WSAStartup failed: %d\n", iResult);</a:t>
            </a:r>
            <a:r>
              <a:rPr lang="en-US" sz="1200" b="0" i="0" u="none" strike="noStrike" cap="none" spc="0">
                <a:solidFill>
                  <a:schemeClr val="tx1"/>
                </a:solidFill>
                <a:latin typeface="Courier New"/>
                <a:ea typeface="Courier New"/>
                <a:cs typeface="Courier New"/>
              </a:rPr>
              <a:t>   </a:t>
            </a:r>
            <a:endParaRPr sz="3600" b="0" i="0" u="none" strike="noStrike" cap="none" spc="0">
              <a:solidFill>
                <a:schemeClr val="tx1"/>
              </a:solidFill>
              <a:latin typeface="Courier New"/>
              <a:cs typeface="Courier New"/>
            </a:endParaRPr>
          </a:p>
          <a:p>
            <a:pPr marL="400050" lvl="1" indent="0">
              <a:buFont typeface="Arial"/>
              <a:buNone/>
              <a:defRPr/>
            </a:pPr>
            <a:r>
              <a:rPr lang="en-US" sz="1200" b="0" i="0" u="none" strike="noStrike" cap="none" spc="0">
                <a:solidFill>
                  <a:schemeClr val="tx1"/>
                </a:solidFill>
                <a:latin typeface="Courier New"/>
                <a:ea typeface="Courier New"/>
                <a:cs typeface="Courier New"/>
              </a:rPr>
              <a:t>    return 1;</a:t>
            </a:r>
            <a:endParaRPr sz="3600" b="0" i="0" u="none" strike="noStrike" cap="none" spc="0">
              <a:solidFill>
                <a:schemeClr val="tx1"/>
              </a:solidFill>
              <a:latin typeface="Courier New"/>
              <a:cs typeface="Courier New"/>
            </a:endParaRPr>
          </a:p>
          <a:p>
            <a:pPr marL="400050" lvl="1" indent="0">
              <a:buFont typeface="Arial"/>
              <a:buNone/>
              <a:defRPr/>
            </a:pPr>
            <a:r>
              <a:rPr lang="en-US" sz="1200" b="0" i="0" u="none" strike="noStrike" cap="none" spc="0">
                <a:solidFill>
                  <a:schemeClr val="tx1"/>
                </a:solidFill>
                <a:latin typeface="Courier New"/>
                <a:ea typeface="Courier New"/>
                <a:cs typeface="Courier New"/>
              </a:rPr>
              <a:t>}</a:t>
            </a:r>
            <a:endParaRPr sz="9000">
              <a:latin typeface="Courier New"/>
              <a:cs typeface="Courier New"/>
            </a:endParaRPr>
          </a:p>
        </p:txBody>
      </p:sp>
      <p:sp>
        <p:nvSpPr>
          <p:cNvPr id="678943096" name=""/>
          <p:cNvSpPr/>
          <p:nvPr/>
        </p:nvSpPr>
        <p:spPr bwMode="auto">
          <a:xfrm flipH="0" flipV="0">
            <a:off x="6312336" y="2926080"/>
            <a:ext cx="5669508" cy="1463400"/>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400" b="0" i="0" u="none">
                <a:solidFill>
                  <a:srgbClr val="000000"/>
                </a:solidFill>
                <a:latin typeface="Times New Roman"/>
                <a:ea typeface="Times New Roman"/>
                <a:cs typeface="Times New Roman"/>
              </a:rPr>
              <a:t>The WSAStartup</a:t>
            </a:r>
            <a:r>
              <a:rPr sz="1400" b="0" i="0" u="none">
                <a:solidFill>
                  <a:srgbClr val="000000"/>
                </a:solidFill>
                <a:latin typeface="Times New Roman"/>
                <a:ea typeface="Times New Roman"/>
                <a:cs typeface="Times New Roman"/>
              </a:rPr>
              <a:t> function is called to initiate use of WS2_32.dll.</a:t>
            </a:r>
            <a:endParaRPr sz="1400" b="0" i="0" u="none">
              <a:solidFill>
                <a:srgbClr val="000000"/>
              </a:solidFill>
              <a:latin typeface="Times New Roman"/>
              <a:ea typeface="Times New Roman"/>
              <a:cs typeface="Times New Roman"/>
            </a:endParaRPr>
          </a:p>
          <a:p>
            <a:pPr>
              <a:defRPr/>
            </a:pPr>
            <a:endParaRPr sz="2000">
              <a:latin typeface="Times New Roman"/>
              <a:cs typeface="Times New Roman"/>
            </a:endParaRPr>
          </a:p>
          <a:p>
            <a:pPr>
              <a:defRPr/>
            </a:pPr>
            <a:r>
              <a:rPr sz="1400" b="0" i="0" u="none">
                <a:solidFill>
                  <a:srgbClr val="000000"/>
                </a:solidFill>
                <a:latin typeface="Times New Roman"/>
                <a:ea typeface="Times New Roman"/>
                <a:cs typeface="Times New Roman"/>
              </a:rPr>
              <a:t>The </a:t>
            </a:r>
            <a:r>
              <a:rPr sz="1400" b="0" i="0" u="none">
                <a:solidFill>
                  <a:srgbClr val="000000"/>
                </a:solidFill>
                <a:latin typeface="Times New Roman"/>
                <a:ea typeface="Times New Roman"/>
                <a:cs typeface="Times New Roman"/>
              </a:rPr>
              <a:t> structure contains information about the Windows Sockets implementation. The MAKEWORD(2,2) parameter of </a:t>
            </a:r>
            <a:r>
              <a:rPr sz="1400" b="0" i="0" u="none">
                <a:solidFill>
                  <a:srgbClr val="000000"/>
                </a:solidFill>
                <a:latin typeface="Times New Roman"/>
                <a:ea typeface="Times New Roman"/>
                <a:cs typeface="Times New Roman"/>
              </a:rPr>
              <a:t>  makes a request for version 2.2 of Winsock on the system, and sets the  passed version as the highest version of Windows Sockets support that  the caller can use.</a:t>
            </a:r>
            <a:endParaRPr sz="2000">
              <a:latin typeface="Times New Roman"/>
              <a:cs typeface="Times New Roman"/>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570425160" name="Title 1"/>
          <p:cNvSpPr>
            <a:spLocks noGrp="1"/>
          </p:cNvSpPr>
          <p:nvPr>
            <p:ph type="title"/>
          </p:nvPr>
        </p:nvSpPr>
        <p:spPr bwMode="auto"/>
        <p:txBody>
          <a:bodyPr/>
          <a:lstStyle/>
          <a:p>
            <a:pPr>
              <a:defRPr/>
            </a:pPr>
            <a:r>
              <a:rPr sz="2400" b="1" i="0" u="none">
                <a:solidFill>
                  <a:srgbClr val="000000"/>
                </a:solidFill>
                <a:latin typeface="Times New Roman"/>
                <a:ea typeface="Times New Roman"/>
                <a:cs typeface="Times New Roman"/>
              </a:rPr>
              <a:t>Creating a socket for the client</a:t>
            </a:r>
            <a:endParaRPr/>
          </a:p>
        </p:txBody>
      </p:sp>
      <p:sp>
        <p:nvSpPr>
          <p:cNvPr id="1702175235" name="Content Placeholder 2"/>
          <p:cNvSpPr>
            <a:spLocks noGrp="1"/>
          </p:cNvSpPr>
          <p:nvPr>
            <p:ph idx="1"/>
          </p:nvPr>
        </p:nvSpPr>
        <p:spPr bwMode="auto"/>
        <p:txBody>
          <a:bodyPr/>
          <a:lstStyle/>
          <a:p>
            <a:pPr>
              <a:defRPr/>
            </a:pPr>
            <a:r>
              <a:rPr sz="1200" b="0" i="0" u="none">
                <a:solidFill>
                  <a:srgbClr val="000000"/>
                </a:solidFill>
                <a:latin typeface="Times New Roman"/>
                <a:ea typeface="Times New Roman"/>
                <a:cs typeface="Times New Roman"/>
              </a:rPr>
              <a:t>After initialization, a </a:t>
            </a:r>
            <a:r>
              <a:rPr sz="1200" b="1" i="0" u="none">
                <a:solidFill>
                  <a:srgbClr val="000000"/>
                </a:solidFill>
                <a:latin typeface="Times New Roman"/>
                <a:ea typeface="Times New Roman"/>
                <a:cs typeface="Times New Roman"/>
              </a:rPr>
              <a:t>SOCKET</a:t>
            </a:r>
            <a:r>
              <a:rPr sz="1200" b="0" i="0" u="none">
                <a:solidFill>
                  <a:srgbClr val="000000"/>
                </a:solidFill>
                <a:latin typeface="Times New Roman"/>
                <a:ea typeface="Times New Roman"/>
                <a:cs typeface="Times New Roman"/>
              </a:rPr>
              <a:t> object must be instantiated for use by the client.</a:t>
            </a:r>
            <a:endParaRPr/>
          </a:p>
          <a:p>
            <a:pPr marL="0" indent="0">
              <a:buFont typeface="Arial"/>
              <a:buNone/>
              <a:defRPr/>
            </a:pPr>
            <a:r>
              <a:rPr sz="1200" b="0" i="0" u="none">
                <a:solidFill>
                  <a:srgbClr val="000000"/>
                </a:solidFill>
                <a:latin typeface="Times New Roman"/>
                <a:ea typeface="Times New Roman"/>
                <a:cs typeface="Times New Roman"/>
              </a:rPr>
              <a:t>Declare an </a:t>
            </a:r>
            <a:r>
              <a:rPr sz="1200" b="1" i="1" u="sng">
                <a:solidFill>
                  <a:srgbClr val="000000"/>
                </a:solidFill>
                <a:latin typeface="Times New Roman"/>
                <a:ea typeface="Times New Roman"/>
                <a:cs typeface="Times New Roman"/>
              </a:rPr>
              <a:t>addrinfo</a:t>
            </a:r>
            <a:r>
              <a:rPr sz="1200" b="1" i="1" u="sng">
                <a:solidFill>
                  <a:srgbClr val="000000"/>
                </a:solidFill>
                <a:latin typeface="Times New Roman"/>
                <a:ea typeface="Times New Roman"/>
                <a:cs typeface="Times New Roman"/>
              </a:rPr>
              <a:t> </a:t>
            </a:r>
            <a:r>
              <a:rPr sz="1200" b="0" i="0" u="none">
                <a:solidFill>
                  <a:srgbClr val="000000"/>
                </a:solidFill>
                <a:latin typeface="Times New Roman"/>
                <a:ea typeface="Times New Roman"/>
                <a:cs typeface="Times New Roman"/>
              </a:rPr>
              <a:t>object that contains a </a:t>
            </a:r>
            <a:r>
              <a:rPr sz="1200" b="0" i="0" u="none">
                <a:solidFill>
                  <a:srgbClr val="000000"/>
                </a:solidFill>
                <a:latin typeface="Times New Roman"/>
                <a:ea typeface="Times New Roman"/>
                <a:cs typeface="Times New Roman"/>
              </a:rPr>
              <a:t> </a:t>
            </a:r>
            <a:r>
              <a:rPr sz="1200" b="1" i="1" u="sng">
                <a:solidFill>
                  <a:srgbClr val="000000"/>
                </a:solidFill>
                <a:latin typeface="Times New Roman"/>
                <a:ea typeface="Times New Roman"/>
                <a:cs typeface="Times New Roman"/>
              </a:rPr>
              <a:t>sockaddr </a:t>
            </a:r>
            <a:r>
              <a:rPr sz="1200" b="0" i="0" u="none">
                <a:solidFill>
                  <a:srgbClr val="000000"/>
                </a:solidFill>
                <a:latin typeface="Times New Roman"/>
                <a:ea typeface="Times New Roman"/>
                <a:cs typeface="Times New Roman"/>
              </a:rPr>
              <a:t>structure and initialize these values. </a:t>
            </a:r>
            <a:endParaRPr sz="1200" b="0" i="0" u="none">
              <a:solidFill>
                <a:srgbClr val="000000"/>
              </a:solidFill>
              <a:latin typeface="Times New Roman"/>
              <a:ea typeface="Times New Roman"/>
              <a:cs typeface="Times New Roman"/>
            </a:endParaRPr>
          </a:p>
          <a:p>
            <a:pPr marL="0" indent="0">
              <a:buFont typeface="Arial"/>
              <a:buNone/>
              <a:defRPr/>
            </a:pPr>
            <a:r>
              <a:rPr sz="1200" b="0" i="0" u="none">
                <a:solidFill>
                  <a:srgbClr val="000000"/>
                </a:solidFill>
                <a:latin typeface="Times New Roman"/>
                <a:ea typeface="Times New Roman"/>
                <a:cs typeface="Times New Roman"/>
              </a:rPr>
              <a:t>For this application, the  Internet address family is unspecified so that either an IPv6 or IPv4  address can be returned.</a:t>
            </a:r>
            <a:endParaRPr sz="1200" b="0" i="0" u="none">
              <a:solidFill>
                <a:srgbClr val="000000"/>
              </a:solidFill>
              <a:latin typeface="Times New Roman"/>
              <a:ea typeface="Times New Roman"/>
              <a:cs typeface="Times New Roman"/>
            </a:endParaRPr>
          </a:p>
          <a:p>
            <a:pPr marL="0" indent="0">
              <a:buFont typeface="Arial"/>
              <a:buNone/>
              <a:defRPr/>
            </a:pPr>
            <a:r>
              <a:rPr sz="1200" b="0" i="0" u="none">
                <a:solidFill>
                  <a:srgbClr val="000000"/>
                </a:solidFill>
                <a:latin typeface="Times New Roman"/>
                <a:ea typeface="Times New Roman"/>
                <a:cs typeface="Times New Roman"/>
              </a:rPr>
              <a:t> The application requests the socket type to be a  stream socket for the TCP protocol.</a:t>
            </a:r>
            <a:endParaRPr/>
          </a:p>
        </p:txBody>
      </p:sp>
      <p:sp>
        <p:nvSpPr>
          <p:cNvPr id="1610513927" name=""/>
          <p:cNvSpPr txBox="1"/>
          <p:nvPr/>
        </p:nvSpPr>
        <p:spPr bwMode="auto">
          <a:xfrm flipH="0" flipV="0">
            <a:off x="3923952" y="3223873"/>
            <a:ext cx="3997018" cy="15548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1200"/>
              <a:t>struct addrinfo *result = NULL,</a:t>
            </a:r>
            <a:endParaRPr sz="1200"/>
          </a:p>
          <a:p>
            <a:pPr algn="l">
              <a:defRPr/>
            </a:pPr>
            <a:r>
              <a:rPr sz="1200"/>
              <a:t>                        *ptr = NULL,</a:t>
            </a:r>
            <a:endParaRPr sz="1200"/>
          </a:p>
          <a:p>
            <a:pPr algn="l">
              <a:defRPr/>
            </a:pPr>
            <a:r>
              <a:rPr sz="1200"/>
              <a:t>                         hints;</a:t>
            </a:r>
            <a:endParaRPr sz="1200"/>
          </a:p>
          <a:p>
            <a:pPr algn="l">
              <a:defRPr/>
            </a:pPr>
            <a:endParaRPr sz="1200"/>
          </a:p>
          <a:p>
            <a:pPr algn="l">
              <a:defRPr/>
            </a:pPr>
            <a:r>
              <a:rPr sz="1200"/>
              <a:t>ZeroMemory( &amp;hints, sizeof(hints) );	</a:t>
            </a:r>
            <a:endParaRPr sz="1200"/>
          </a:p>
          <a:p>
            <a:pPr algn="l">
              <a:defRPr/>
            </a:pPr>
            <a:r>
              <a:rPr sz="1200"/>
              <a:t>hints.ai_family   = AF_UNSPEC;</a:t>
            </a:r>
            <a:endParaRPr sz="1200"/>
          </a:p>
          <a:p>
            <a:pPr algn="l">
              <a:defRPr/>
            </a:pPr>
            <a:r>
              <a:rPr sz="1200"/>
              <a:t>hints.ai_socktype = SOCK_STREAM;</a:t>
            </a:r>
            <a:endParaRPr sz="1200"/>
          </a:p>
          <a:p>
            <a:pPr algn="l">
              <a:defRPr/>
            </a:pPr>
            <a:r>
              <a:rPr sz="1200"/>
              <a:t>hints.ai_protocol = IPPROTO_TCP;</a:t>
            </a:r>
            <a:endParaRPr sz="12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79100848" name="Title 1"/>
          <p:cNvSpPr>
            <a:spLocks noGrp="1"/>
          </p:cNvSpPr>
          <p:nvPr>
            <p:ph type="title"/>
          </p:nvPr>
        </p:nvSpPr>
        <p:spPr bwMode="auto"/>
        <p:txBody>
          <a:bodyPr/>
          <a:lstStyle/>
          <a:p>
            <a:pPr>
              <a:defRPr/>
            </a:pPr>
            <a:r>
              <a:rPr sz="2400" b="1" i="0" u="none">
                <a:solidFill>
                  <a:srgbClr val="000000"/>
                </a:solidFill>
                <a:latin typeface="Times New Roman"/>
                <a:ea typeface="Times New Roman"/>
                <a:cs typeface="Times New Roman"/>
              </a:rPr>
              <a:t>Creating a socket for the client</a:t>
            </a:r>
            <a:endParaRPr/>
          </a:p>
        </p:txBody>
      </p:sp>
      <p:sp>
        <p:nvSpPr>
          <p:cNvPr id="1768781641" name="Content Placeholder 2"/>
          <p:cNvSpPr>
            <a:spLocks noGrp="1"/>
          </p:cNvSpPr>
          <p:nvPr>
            <p:ph idx="1"/>
          </p:nvPr>
        </p:nvSpPr>
        <p:spPr bwMode="auto"/>
        <p:txBody>
          <a:bodyPr/>
          <a:lstStyle/>
          <a:p>
            <a:pPr marL="0" indent="0">
              <a:buFont typeface="Arial"/>
              <a:buNone/>
              <a:defRPr/>
            </a:pPr>
            <a:r>
              <a:rPr sz="1200" b="0" i="0" u="none">
                <a:solidFill>
                  <a:srgbClr val="000000"/>
                </a:solidFill>
                <a:latin typeface="Times New Roman"/>
                <a:ea typeface="Times New Roman"/>
                <a:cs typeface="Times New Roman"/>
              </a:rPr>
              <a:t>Call the </a:t>
            </a:r>
            <a:r>
              <a:rPr sz="1200" b="1" i="1" u="sng">
                <a:solidFill>
                  <a:srgbClr val="000000"/>
                </a:solidFill>
                <a:latin typeface="Times New Roman"/>
                <a:ea typeface="Times New Roman"/>
                <a:cs typeface="Times New Roman"/>
              </a:rPr>
              <a:t>getaddrinfo  </a:t>
            </a:r>
            <a:r>
              <a:rPr sz="1200" b="0" i="0" u="none">
                <a:solidFill>
                  <a:srgbClr val="000000"/>
                </a:solidFill>
                <a:latin typeface="Times New Roman"/>
                <a:ea typeface="Times New Roman"/>
                <a:cs typeface="Times New Roman"/>
              </a:rPr>
              <a:t>function requesting the IP address for the server name passed on the  command line.</a:t>
            </a:r>
            <a:endParaRPr sz="1200" b="0" i="0" u="none">
              <a:solidFill>
                <a:srgbClr val="000000"/>
              </a:solidFill>
              <a:latin typeface="Times New Roman"/>
              <a:ea typeface="Times New Roman"/>
              <a:cs typeface="Times New Roman"/>
            </a:endParaRPr>
          </a:p>
          <a:p>
            <a:pPr marL="0" indent="0">
              <a:buFont typeface="Arial"/>
              <a:buNone/>
              <a:defRPr/>
            </a:pPr>
            <a:r>
              <a:rPr sz="1200" b="0" i="0" u="none">
                <a:solidFill>
                  <a:srgbClr val="000000"/>
                </a:solidFill>
                <a:latin typeface="Times New Roman"/>
                <a:ea typeface="Times New Roman"/>
                <a:cs typeface="Times New Roman"/>
              </a:rPr>
              <a:t>The TCP port on the server that the client will connect to  is defined by DEFAULT_PORT as 27015 in this sample. </a:t>
            </a:r>
            <a:endParaRPr sz="1200" b="0" i="0" u="none">
              <a:solidFill>
                <a:srgbClr val="000000"/>
              </a:solidFill>
              <a:latin typeface="Times New Roman"/>
              <a:ea typeface="Times New Roman"/>
              <a:cs typeface="Times New Roman"/>
            </a:endParaRPr>
          </a:p>
          <a:p>
            <a:pPr marL="0" indent="0">
              <a:buFont typeface="Arial"/>
              <a:buNone/>
              <a:defRPr/>
            </a:pPr>
            <a:r>
              <a:rPr sz="1200" b="0" i="0" u="none">
                <a:solidFill>
                  <a:srgbClr val="000000"/>
                </a:solidFill>
                <a:latin typeface="Times New Roman"/>
                <a:ea typeface="Times New Roman"/>
                <a:cs typeface="Times New Roman"/>
              </a:rPr>
              <a:t>The </a:t>
            </a:r>
            <a:r>
              <a:rPr sz="1200" b="1" i="0" u="none">
                <a:solidFill>
                  <a:srgbClr val="000000"/>
                </a:solidFill>
                <a:latin typeface="Times New Roman"/>
                <a:ea typeface="Times New Roman"/>
                <a:cs typeface="Times New Roman"/>
              </a:rPr>
              <a:t>getaddrinfo</a:t>
            </a:r>
            <a:r>
              <a:rPr sz="1200" b="0" i="0" u="none">
                <a:solidFill>
                  <a:srgbClr val="000000"/>
                </a:solidFill>
                <a:latin typeface="Times New Roman"/>
                <a:ea typeface="Times New Roman"/>
                <a:cs typeface="Times New Roman"/>
              </a:rPr>
              <a:t> function returns its value as an integer that is checked for errors.</a:t>
            </a:r>
            <a:endParaRPr/>
          </a:p>
        </p:txBody>
      </p:sp>
      <p:sp>
        <p:nvSpPr>
          <p:cNvPr id="517790652" name=""/>
          <p:cNvSpPr txBox="1"/>
          <p:nvPr/>
        </p:nvSpPr>
        <p:spPr bwMode="auto">
          <a:xfrm flipH="0" flipV="0">
            <a:off x="2920149" y="2955277"/>
            <a:ext cx="5818669" cy="20120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1400"/>
              <a:t>#define DEFAULT_PORT "27015"</a:t>
            </a:r>
            <a:endParaRPr sz="1400"/>
          </a:p>
          <a:p>
            <a:pPr algn="l">
              <a:defRPr/>
            </a:pPr>
            <a:endParaRPr sz="1400"/>
          </a:p>
          <a:p>
            <a:pPr algn="l">
              <a:defRPr/>
            </a:pPr>
            <a:r>
              <a:rPr sz="1400">
                <a:solidFill>
                  <a:schemeClr val="accent2">
                    <a:lumMod val="75000"/>
                  </a:schemeClr>
                </a:solidFill>
              </a:rPr>
              <a:t>// Resolve the server address and port</a:t>
            </a:r>
            <a:endParaRPr sz="1400">
              <a:solidFill>
                <a:schemeClr val="accent2">
                  <a:lumMod val="75000"/>
                </a:schemeClr>
              </a:solidFill>
            </a:endParaRPr>
          </a:p>
          <a:p>
            <a:pPr algn="l">
              <a:defRPr/>
            </a:pPr>
            <a:r>
              <a:rPr sz="1400"/>
              <a:t>iResult = getaddrinfo(argv[1], DEFAULT_PORT, &amp;hints, &amp;result);</a:t>
            </a:r>
            <a:endParaRPr sz="1400"/>
          </a:p>
          <a:p>
            <a:pPr algn="l">
              <a:defRPr/>
            </a:pPr>
            <a:r>
              <a:rPr sz="1400"/>
              <a:t>if (iResult != 0) {</a:t>
            </a:r>
            <a:endParaRPr sz="1400"/>
          </a:p>
          <a:p>
            <a:pPr algn="l">
              <a:defRPr/>
            </a:pPr>
            <a:r>
              <a:rPr sz="1400"/>
              <a:t>    printf("getaddrinfo failed: %d\n", iResult);</a:t>
            </a:r>
            <a:endParaRPr sz="1400"/>
          </a:p>
          <a:p>
            <a:pPr algn="l">
              <a:defRPr/>
            </a:pPr>
            <a:r>
              <a:rPr sz="1400"/>
              <a:t>    WSACleanup();</a:t>
            </a:r>
            <a:endParaRPr sz="1400"/>
          </a:p>
          <a:p>
            <a:pPr algn="l">
              <a:defRPr/>
            </a:pPr>
            <a:r>
              <a:rPr sz="1400"/>
              <a:t>    return 1;</a:t>
            </a:r>
            <a:endParaRPr sz="1400"/>
          </a:p>
          <a:p>
            <a:pPr algn="l">
              <a:defRPr/>
            </a:pPr>
            <a:r>
              <a:rPr sz="1400"/>
              <a:t>}</a:t>
            </a:r>
            <a:endParaRPr sz="1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New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ONLYOFFICE/8.2.2.22</Application>
  <PresentationFormat>On-screen Show (4:3)</PresentationFormat>
  <Paragraphs>0</Paragraphs>
  <Slides>53</Slides>
  <Notes>53</Notes>
  <HiddenSlides>0</HiddenSlides>
  <MMClips>2</MMClips>
  <ScaleCrop>0</ScaleCrop>
  <HeadingPairs>
    <vt:vector size="4" baseType="variant">
      <vt:variant>
        <vt:lpstr>Theme</vt:lpstr>
      </vt:variant>
      <vt:variant>
        <vt:i4>1</vt:i4>
      </vt:variant>
      <vt:variant>
        <vt:lpstr>Slide Titles</vt:lpstr>
      </vt:variant>
      <vt:variant>
        <vt:i4>53</vt:i4>
      </vt:variant>
    </vt:vector>
  </HeadingPairs>
  <TitlesOfParts>
    <vt:vector size="54"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vector>
  </TitlesOfParts>
  <LinksUpToDate>0</LinksUpToDate>
  <SharedDoc>0</SharedDoc>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9</cp:revision>
  <dcterms:modified xsi:type="dcterms:W3CDTF">2025-05-21T04:04:18Z</dcterms:modified>
</cp:coreProperties>
</file>